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293" r:id="rId2"/>
    <p:sldId id="329" r:id="rId3"/>
    <p:sldId id="331" r:id="rId4"/>
    <p:sldId id="333" r:id="rId5"/>
    <p:sldId id="330" r:id="rId6"/>
    <p:sldId id="332" r:id="rId7"/>
    <p:sldId id="334" r:id="rId8"/>
    <p:sldId id="318" r:id="rId9"/>
    <p:sldId id="317" r:id="rId10"/>
    <p:sldId id="316" r:id="rId11"/>
    <p:sldId id="313" r:id="rId12"/>
    <p:sldId id="315" r:id="rId13"/>
    <p:sldId id="328" r:id="rId14"/>
    <p:sldId id="335" r:id="rId15"/>
    <p:sldId id="336" r:id="rId16"/>
    <p:sldId id="339" r:id="rId17"/>
    <p:sldId id="340" r:id="rId18"/>
    <p:sldId id="326" r:id="rId19"/>
    <p:sldId id="327" r:id="rId20"/>
    <p:sldId id="338" r:id="rId21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249">
          <p15:clr>
            <a:srgbClr val="A4A3A4"/>
          </p15:clr>
        </p15:guide>
        <p15:guide id="2" orient="horz" pos="362">
          <p15:clr>
            <a:srgbClr val="A4A3A4"/>
          </p15:clr>
        </p15:guide>
        <p15:guide id="3" pos="7685">
          <p15:clr>
            <a:srgbClr val="A4A3A4"/>
          </p15:clr>
        </p15:guide>
        <p15:guide id="4" pos="953">
          <p15:clr>
            <a:srgbClr val="A4A3A4"/>
          </p15:clr>
        </p15:guide>
        <p15:guide id="5" pos="1439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33D1AD"/>
    <a:srgbClr val="445469"/>
    <a:srgbClr val="FAFCFF"/>
    <a:srgbClr val="F19A14"/>
    <a:srgbClr val="0D73B2"/>
    <a:srgbClr val="445468"/>
    <a:srgbClr val="F1CB16"/>
    <a:srgbClr val="1FB18A"/>
    <a:srgbClr val="3845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457" autoAdjust="0"/>
    <p:restoredTop sz="99409" autoAdjust="0"/>
  </p:normalViewPr>
  <p:slideViewPr>
    <p:cSldViewPr snapToGrid="0" snapToObjects="1">
      <p:cViewPr varScale="1">
        <p:scale>
          <a:sx n="46" d="100"/>
          <a:sy n="46" d="100"/>
        </p:scale>
        <p:origin x="48" y="78"/>
      </p:cViewPr>
      <p:guideLst>
        <p:guide orient="horz" pos="8249"/>
        <p:guide orient="horz" pos="362"/>
        <p:guide pos="7685"/>
        <p:guide pos="953"/>
        <p:guide pos="14391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4" d="100"/>
        <a:sy n="24" d="100"/>
      </p:scale>
      <p:origin x="0" y="5568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alibri Light"/>
              </a:defRPr>
            </a:lvl1pPr>
          </a:lstStyle>
          <a:p>
            <a:fld id="{EFC10EE1-B198-C942-8235-326C972CBB30}" type="datetimeFigureOut">
              <a:rPr lang="en-US" smtClean="0"/>
              <a:pPr/>
              <a:t>10/14/2017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alibri Light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alibri Light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1pPr>
    <a:lvl2pPr marL="914217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2pPr>
    <a:lvl3pPr marL="1828434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3pPr>
    <a:lvl4pPr marL="2742651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4pPr>
    <a:lvl5pPr marL="3656868" algn="l" defTabSz="914217" rtl="0" eaLnBrk="1" latinLnBrk="0" hangingPunct="1">
      <a:defRPr sz="2400" kern="1200">
        <a:solidFill>
          <a:schemeClr val="tx1"/>
        </a:solidFill>
        <a:latin typeface="Calibri Light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6847985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Bar Text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9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24377650" cy="967391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2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84308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9"/>
            <a:ext cx="21025723" cy="2651126"/>
          </a:xfrm>
          <a:prstGeom prst="rect">
            <a:avLst/>
          </a:prstGeom>
        </p:spPr>
        <p:txBody>
          <a:bodyPr vert="horz" lIns="182843" tIns="91422" rIns="182843" bIns="91422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834" r:id="rId2"/>
  </p:sldLayoutIdLst>
  <p:transition spd="slow">
    <p:push dir="u"/>
  </p:transition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6000" kern="1200">
          <a:solidFill>
            <a:schemeClr val="tx1"/>
          </a:solidFill>
          <a:latin typeface="Lato Light"/>
          <a:ea typeface="+mj-ea"/>
          <a:cs typeface="Lato Light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lang="en-US" sz="4800" kern="1200" dirty="0" smtClean="0">
          <a:solidFill>
            <a:schemeClr val="tx1"/>
          </a:solidFill>
          <a:effectLst/>
          <a:latin typeface="Lato Light"/>
          <a:ea typeface="+mn-ea"/>
          <a:cs typeface="Lato Light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4000" kern="1200" dirty="0" smtClean="0">
          <a:solidFill>
            <a:schemeClr val="tx1"/>
          </a:solidFill>
          <a:effectLst/>
          <a:latin typeface="Lato Light"/>
          <a:ea typeface="+mn-ea"/>
          <a:cs typeface="Lato Light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3600" kern="1200" dirty="0" smtClean="0">
          <a:solidFill>
            <a:schemeClr val="tx1"/>
          </a:solidFill>
          <a:effectLst/>
          <a:latin typeface="Lato Light"/>
          <a:ea typeface="+mn-ea"/>
          <a:cs typeface="Lato Light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3200" kern="1200" dirty="0" smtClean="0">
          <a:solidFill>
            <a:schemeClr val="tx1"/>
          </a:solidFill>
          <a:effectLst/>
          <a:latin typeface="Lato Light"/>
          <a:ea typeface="+mn-ea"/>
          <a:cs typeface="Lato Light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lang="en-US" sz="3200" kern="1200" dirty="0">
          <a:solidFill>
            <a:schemeClr val="tx1"/>
          </a:solidFill>
          <a:effectLst/>
          <a:latin typeface="Lato Light"/>
          <a:ea typeface="+mn-ea"/>
          <a:cs typeface="Lato Light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C63667-1AD9-435C-8F9E-B941CE14E02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4610" y="0"/>
            <a:ext cx="24946870" cy="13715999"/>
          </a:xfrm>
          <a:prstGeom prst="rect">
            <a:avLst/>
          </a:prstGeom>
        </p:spPr>
      </p:pic>
      <p:sp>
        <p:nvSpPr>
          <p:cNvPr id="44" name="Line 5"/>
          <p:cNvSpPr>
            <a:spLocks noChangeShapeType="1"/>
          </p:cNvSpPr>
          <p:nvPr/>
        </p:nvSpPr>
        <p:spPr bwMode="auto">
          <a:xfrm>
            <a:off x="1493979" y="-174836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3797" tIns="121899" rIns="243797" bIns="1218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>
            <a:off x="1493979" y="-174836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3797" tIns="121899" rIns="243797" bIns="1218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9721516" y="448891"/>
            <a:ext cx="14409682" cy="2516747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r"/>
            <a:r>
              <a:rPr lang="en-US" sz="80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Lato Light"/>
              </a:rPr>
              <a:t>Religious geography and online gender harassment</a:t>
            </a:r>
          </a:p>
        </p:txBody>
      </p:sp>
      <p:sp>
        <p:nvSpPr>
          <p:cNvPr id="23" name="Shape 188"/>
          <p:cNvSpPr/>
          <p:nvPr/>
        </p:nvSpPr>
        <p:spPr>
          <a:xfrm>
            <a:off x="2277655" y="10289927"/>
            <a:ext cx="19822339" cy="12275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algn="l" defTabSz="584200">
              <a:lnSpc>
                <a:spcPct val="110000"/>
              </a:lnSpc>
              <a:spcBef>
                <a:spcPts val="300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 algn="just">
              <a:defRPr sz="1800">
                <a:solidFill>
                  <a:srgbClr val="000000"/>
                </a:solidFill>
              </a:defRPr>
            </a:pPr>
            <a:endParaRPr lang="en-US" sz="2800" dirty="0">
              <a:solidFill>
                <a:schemeClr val="tx1"/>
              </a:solidFill>
              <a:latin typeface="Lato Light"/>
              <a:cs typeface="Lato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0" y="10382528"/>
            <a:ext cx="7290897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r>
              <a:rPr lang="en-US" sz="4800" b="1" dirty="0">
                <a:ln w="0"/>
                <a:solidFill>
                  <a:schemeClr val="tx1"/>
                </a:solidFill>
                <a:cs typeface="Lato Light"/>
              </a:rPr>
              <a:t>Joey Marshall</a:t>
            </a:r>
          </a:p>
          <a:p>
            <a:r>
              <a:rPr lang="en-US" sz="4800" dirty="0">
                <a:ln w="0"/>
                <a:solidFill>
                  <a:schemeClr val="bg1">
                    <a:lumMod val="65000"/>
                  </a:schemeClr>
                </a:solidFill>
                <a:cs typeface="Lato Light"/>
              </a:rPr>
              <a:t>Dept. of Sociology</a:t>
            </a:r>
          </a:p>
          <a:p>
            <a:r>
              <a:rPr lang="en-US" sz="4800" dirty="0">
                <a:ln w="0"/>
                <a:solidFill>
                  <a:schemeClr val="bg1">
                    <a:lumMod val="65000"/>
                  </a:schemeClr>
                </a:solidFill>
                <a:cs typeface="Lato Light"/>
              </a:rPr>
              <a:t>Purdue University</a:t>
            </a:r>
          </a:p>
        </p:txBody>
      </p:sp>
    </p:spTree>
    <p:extLst>
      <p:ext uri="{BB962C8B-B14F-4D97-AF65-F5344CB8AC3E}">
        <p14:creationId xmlns:p14="http://schemas.microsoft.com/office/powerpoint/2010/main" val="398969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29CE09-0C10-4D5D-9437-6C0ABC8D1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4610" y="0"/>
            <a:ext cx="24946870" cy="1371599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C260D04-8483-44A3-80D0-EC0BEDB7903F}"/>
              </a:ext>
            </a:extLst>
          </p:cNvPr>
          <p:cNvSpPr txBox="1"/>
          <p:nvPr/>
        </p:nvSpPr>
        <p:spPr>
          <a:xfrm>
            <a:off x="0" y="10093676"/>
            <a:ext cx="52698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Harassment map</a:t>
            </a:r>
          </a:p>
          <a:p>
            <a:r>
              <a:rPr lang="en-US" dirty="0"/>
              <a:t>Larger dots represent counties with more harassment as a proportion of total twitter traffic</a:t>
            </a:r>
          </a:p>
        </p:txBody>
      </p:sp>
    </p:spTree>
    <p:extLst>
      <p:ext uri="{BB962C8B-B14F-4D97-AF65-F5344CB8AC3E}">
        <p14:creationId xmlns:p14="http://schemas.microsoft.com/office/powerpoint/2010/main" val="102692153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3F6E29-16EA-44AA-B005-B732E9374E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171" y="3152273"/>
            <a:ext cx="13798614" cy="1003877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9E20A06-873A-4E5F-AC0C-5AA2B700EBDE}"/>
              </a:ext>
            </a:extLst>
          </p:cNvPr>
          <p:cNvSpPr txBox="1"/>
          <p:nvPr/>
        </p:nvSpPr>
        <p:spPr>
          <a:xfrm>
            <a:off x="5749871" y="586226"/>
            <a:ext cx="1292191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Twitter misogyny more frequent in highly evangelical and </a:t>
            </a:r>
          </a:p>
          <a:p>
            <a:r>
              <a:rPr lang="en-US" b="1" dirty="0"/>
              <a:t>Catholic counties, less frequent in highly mainline counties</a:t>
            </a:r>
          </a:p>
          <a:p>
            <a:r>
              <a:rPr lang="en-US" sz="2800" i="1" dirty="0"/>
              <a:t>Standardized regression coefficients from multivariate </a:t>
            </a:r>
            <a:r>
              <a:rPr lang="en-US" sz="2800" i="1" dirty="0" err="1"/>
              <a:t>tobit</a:t>
            </a:r>
            <a:r>
              <a:rPr lang="en-US" sz="2800" i="1" dirty="0"/>
              <a:t> model predicting county-level proportion of harassing tweets</a:t>
            </a:r>
          </a:p>
        </p:txBody>
      </p:sp>
    </p:spTree>
    <p:extLst>
      <p:ext uri="{BB962C8B-B14F-4D97-AF65-F5344CB8AC3E}">
        <p14:creationId xmlns:p14="http://schemas.microsoft.com/office/powerpoint/2010/main" val="4178056391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0511058-29CD-4749-9FCB-1E33C5BA0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4610" y="0"/>
            <a:ext cx="24946870" cy="13715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7D26B8-A00C-4680-89DF-E1168670FDB6}"/>
              </a:ext>
            </a:extLst>
          </p:cNvPr>
          <p:cNvSpPr txBox="1"/>
          <p:nvPr/>
        </p:nvSpPr>
        <p:spPr>
          <a:xfrm>
            <a:off x="1667576" y="8246674"/>
            <a:ext cx="9686925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tx1">
                    <a:lumMod val="50000"/>
                  </a:schemeClr>
                </a:solidFill>
              </a:rPr>
              <a:t>Spalding County, GA</a:t>
            </a: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Population: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64,073</a:t>
            </a: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Median HH income: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$40,655</a:t>
            </a: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Crime rate: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2.8 X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nat’l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avg.</a:t>
            </a: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Religious adherence: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731 per 1,000</a:t>
            </a: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Evangelical adherence: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549 per 1,000</a:t>
            </a:r>
          </a:p>
          <a:p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Mainline adherence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: 104 per 1,000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Percent harassment: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5.3% of 264 tweets</a:t>
            </a:r>
          </a:p>
          <a:p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8D9247-E524-47E1-919D-B89BE194A7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669" y="469835"/>
            <a:ext cx="9686925" cy="7477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183690"/>
      </p:ext>
    </p:extLst>
  </p:cSld>
  <p:clrMapOvr>
    <a:masterClrMapping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0511058-29CD-4749-9FCB-1E33C5BA0F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4610" y="11947"/>
            <a:ext cx="24946870" cy="136921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92F2593-5B07-4249-87E3-4349891CBA27}"/>
              </a:ext>
            </a:extLst>
          </p:cNvPr>
          <p:cNvSpPr txBox="1"/>
          <p:nvPr/>
        </p:nvSpPr>
        <p:spPr>
          <a:xfrm>
            <a:off x="9110367" y="8092880"/>
            <a:ext cx="9686925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400" b="1" dirty="0">
                <a:solidFill>
                  <a:schemeClr val="tx1">
                    <a:lumMod val="50000"/>
                  </a:schemeClr>
                </a:solidFill>
              </a:rPr>
              <a:t>Olmsted County, MN</a:t>
            </a:r>
          </a:p>
          <a:p>
            <a:pPr algn="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Population: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144,248</a:t>
            </a:r>
          </a:p>
          <a:p>
            <a:pPr algn="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Median HH income: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$66,667</a:t>
            </a:r>
          </a:p>
          <a:p>
            <a:pPr algn="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Crime rate: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93% of </a:t>
            </a:r>
            <a:r>
              <a:rPr lang="en-US" dirty="0" err="1">
                <a:solidFill>
                  <a:schemeClr val="tx1">
                    <a:lumMod val="50000"/>
                  </a:schemeClr>
                </a:solidFill>
              </a:rPr>
              <a:t>nat’l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 avg.</a:t>
            </a:r>
          </a:p>
          <a:p>
            <a:pPr algn="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Religious adherence: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640 per 1,000</a:t>
            </a:r>
          </a:p>
          <a:p>
            <a:pPr algn="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Evangelical adherence: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183 per 1,000</a:t>
            </a:r>
          </a:p>
          <a:p>
            <a:pPr algn="r"/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Mainline adherence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: 198 per 1,000</a:t>
            </a:r>
            <a:br>
              <a:rPr lang="en-US" dirty="0">
                <a:solidFill>
                  <a:schemeClr val="tx1">
                    <a:lumMod val="50000"/>
                  </a:schemeClr>
                </a:solidFill>
              </a:rPr>
            </a:br>
            <a:r>
              <a:rPr lang="en-US" b="1" dirty="0">
                <a:solidFill>
                  <a:schemeClr val="tx1">
                    <a:lumMod val="50000"/>
                  </a:schemeClr>
                </a:solidFill>
              </a:rPr>
              <a:t>Percent harassment: </a:t>
            </a:r>
            <a:r>
              <a:rPr lang="en-US" dirty="0">
                <a:solidFill>
                  <a:schemeClr val="tx1">
                    <a:lumMod val="50000"/>
                  </a:schemeClr>
                </a:solidFill>
              </a:rPr>
              <a:t>0% of 500 tweets</a:t>
            </a:r>
          </a:p>
          <a:p>
            <a:pPr algn="r"/>
            <a:endParaRPr lang="en-US" dirty="0">
              <a:solidFill>
                <a:schemeClr val="tx1">
                  <a:lumMod val="50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70B64C-844C-45FD-8106-E84C91806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94481" y="320308"/>
            <a:ext cx="10972800" cy="736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9002070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64CDDF-7921-4D3B-A4FB-604E04BB46C0}"/>
              </a:ext>
            </a:extLst>
          </p:cNvPr>
          <p:cNvSpPr/>
          <p:nvPr/>
        </p:nvSpPr>
        <p:spPr>
          <a:xfrm>
            <a:off x="4536184" y="-209774"/>
            <a:ext cx="1487103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cs typeface="Lato Light"/>
              </a:rPr>
              <a:t>Conclusions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9E062-B42E-43DE-9AB7-082B849128DE}"/>
              </a:ext>
            </a:extLst>
          </p:cNvPr>
          <p:cNvSpPr txBox="1"/>
          <p:nvPr/>
        </p:nvSpPr>
        <p:spPr>
          <a:xfrm flipH="1">
            <a:off x="4536184" y="2556460"/>
            <a:ext cx="17170163" cy="6955714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Misogyny on Twitter varies as a function of religious geography, net of controls for basic demographics, crime, and voting patterns</a:t>
            </a:r>
          </a:p>
          <a:p>
            <a:endParaRPr lang="en-US" sz="4400" dirty="0">
              <a:cs typeface="Lato Ligh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It’s very difficult to detect harassment in all its forms. Thankfully, a lot of smart people are working on this.</a:t>
            </a:r>
          </a:p>
          <a:p>
            <a:endParaRPr lang="en-US" sz="4400" dirty="0">
              <a:cs typeface="Lato Ligh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This method could be applied to other forms of harassment or rarely-occurring linguistic sentiments.</a:t>
            </a:r>
          </a:p>
          <a:p>
            <a:endParaRPr lang="en-US" sz="4400" dirty="0">
              <a:cs typeface="Lato Ligh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Theoretical contribution: religious context matters.</a:t>
            </a:r>
          </a:p>
        </p:txBody>
      </p:sp>
      <p:pic>
        <p:nvPicPr>
          <p:cNvPr id="2052" name="Picture 4" descr="Image result for github">
            <a:extLst>
              <a:ext uri="{FF2B5EF4-FFF2-40B4-BE49-F238E27FC236}">
                <a16:creationId xmlns:a16="http://schemas.microsoft.com/office/drawing/2014/main" id="{18EE8680-984D-4E80-B95B-CCE806B551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99" y="9295182"/>
            <a:ext cx="10715625" cy="3971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722ECE5-1CB9-491E-9D5D-D1FF9E10CE2B}"/>
              </a:ext>
            </a:extLst>
          </p:cNvPr>
          <p:cNvSpPr txBox="1"/>
          <p:nvPr/>
        </p:nvSpPr>
        <p:spPr>
          <a:xfrm flipH="1">
            <a:off x="10972798" y="10710097"/>
            <a:ext cx="10375584" cy="1538846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r>
              <a:rPr lang="en-US" sz="4400" b="1" dirty="0">
                <a:cs typeface="Lato Light"/>
              </a:rPr>
              <a:t>Download my code at </a:t>
            </a:r>
            <a:r>
              <a:rPr lang="en-US" sz="4400" b="1" dirty="0">
                <a:solidFill>
                  <a:srgbClr val="C00000"/>
                </a:solidFill>
                <a:cs typeface="Lato Light"/>
              </a:rPr>
              <a:t>github.com/marsha5813/conferences</a:t>
            </a:r>
          </a:p>
        </p:txBody>
      </p:sp>
    </p:spTree>
    <p:extLst>
      <p:ext uri="{BB962C8B-B14F-4D97-AF65-F5344CB8AC3E}">
        <p14:creationId xmlns:p14="http://schemas.microsoft.com/office/powerpoint/2010/main" val="2630252991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D4C63667-1AD9-435C-8F9E-B941CE14E02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4610" y="0"/>
            <a:ext cx="24946870" cy="13715999"/>
          </a:xfrm>
          <a:prstGeom prst="rect">
            <a:avLst/>
          </a:prstGeom>
        </p:spPr>
      </p:pic>
      <p:sp>
        <p:nvSpPr>
          <p:cNvPr id="44" name="Line 5"/>
          <p:cNvSpPr>
            <a:spLocks noChangeShapeType="1"/>
          </p:cNvSpPr>
          <p:nvPr/>
        </p:nvSpPr>
        <p:spPr bwMode="auto">
          <a:xfrm>
            <a:off x="1493979" y="-174836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3797" tIns="121899" rIns="243797" bIns="1218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6"/>
          <p:cNvSpPr>
            <a:spLocks noChangeShapeType="1"/>
          </p:cNvSpPr>
          <p:nvPr/>
        </p:nvSpPr>
        <p:spPr bwMode="auto">
          <a:xfrm>
            <a:off x="1493979" y="-1748368"/>
            <a:ext cx="0" cy="0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243797" tIns="121899" rIns="243797" bIns="121899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9721516" y="448891"/>
            <a:ext cx="14409682" cy="2516747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r"/>
            <a:r>
              <a:rPr lang="en-US" sz="8000" b="1" dirty="0">
                <a:ln w="0"/>
                <a:solidFill>
                  <a:srgbClr val="C000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cs typeface="Lato Light"/>
              </a:rPr>
              <a:t>Religious geography and online gender harassment</a:t>
            </a:r>
          </a:p>
        </p:txBody>
      </p:sp>
      <p:sp>
        <p:nvSpPr>
          <p:cNvPr id="23" name="Shape 188"/>
          <p:cNvSpPr/>
          <p:nvPr/>
        </p:nvSpPr>
        <p:spPr>
          <a:xfrm>
            <a:off x="2277655" y="10289927"/>
            <a:ext cx="19822339" cy="122755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ctr">
            <a:noAutofit/>
          </a:bodyPr>
          <a:lstStyle>
            <a:lvl1pPr algn="l" defTabSz="584200">
              <a:lnSpc>
                <a:spcPct val="110000"/>
              </a:lnSpc>
              <a:spcBef>
                <a:spcPts val="3000"/>
              </a:spcBef>
              <a:defRPr sz="2000">
                <a:solidFill>
                  <a:srgbClr val="4C4C4C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 lvl="0" algn="just">
              <a:defRPr sz="1800">
                <a:solidFill>
                  <a:srgbClr val="000000"/>
                </a:solidFill>
              </a:defRPr>
            </a:pPr>
            <a:endParaRPr lang="en-US" sz="2800" dirty="0">
              <a:solidFill>
                <a:schemeClr val="tx1"/>
              </a:solidFill>
              <a:latin typeface="Lato Light"/>
              <a:cs typeface="Lato Ligh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0" y="10382528"/>
            <a:ext cx="7290897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r>
              <a:rPr lang="en-US" sz="4800" b="1" dirty="0">
                <a:ln w="0"/>
                <a:solidFill>
                  <a:schemeClr val="tx1"/>
                </a:solidFill>
                <a:cs typeface="Lato Light"/>
              </a:rPr>
              <a:t>Joey Marshall</a:t>
            </a:r>
          </a:p>
          <a:p>
            <a:r>
              <a:rPr lang="en-US" sz="4800" dirty="0">
                <a:ln w="0"/>
                <a:solidFill>
                  <a:schemeClr val="bg1">
                    <a:lumMod val="65000"/>
                  </a:schemeClr>
                </a:solidFill>
                <a:cs typeface="Lato Light"/>
              </a:rPr>
              <a:t>Dept. of Sociology</a:t>
            </a:r>
          </a:p>
          <a:p>
            <a:r>
              <a:rPr lang="en-US" sz="4800" dirty="0">
                <a:ln w="0"/>
                <a:solidFill>
                  <a:schemeClr val="bg1">
                    <a:lumMod val="65000"/>
                  </a:schemeClr>
                </a:solidFill>
                <a:cs typeface="Lato Light"/>
              </a:rPr>
              <a:t>Purdue University</a:t>
            </a:r>
          </a:p>
        </p:txBody>
      </p:sp>
    </p:spTree>
    <p:extLst>
      <p:ext uri="{BB962C8B-B14F-4D97-AF65-F5344CB8AC3E}">
        <p14:creationId xmlns:p14="http://schemas.microsoft.com/office/powerpoint/2010/main" val="1682226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64CDDF-7921-4D3B-A4FB-604E04BB46C0}"/>
              </a:ext>
            </a:extLst>
          </p:cNvPr>
          <p:cNvSpPr/>
          <p:nvPr/>
        </p:nvSpPr>
        <p:spPr>
          <a:xfrm>
            <a:off x="4536184" y="-209774"/>
            <a:ext cx="1487103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cs typeface="Lato Light"/>
              </a:rPr>
              <a:t>References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9E062-B42E-43DE-9AB7-082B849128DE}"/>
              </a:ext>
            </a:extLst>
          </p:cNvPr>
          <p:cNvSpPr txBox="1"/>
          <p:nvPr/>
        </p:nvSpPr>
        <p:spPr>
          <a:xfrm flipH="1">
            <a:off x="2126511" y="2556460"/>
            <a:ext cx="19579835" cy="9233261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Blanchard, Troy C. 2007. "Conservative Protestant Congregations and Racial Residential Segregation: Evaluating the Closed Community Thesis in Metropolitan and Nonmetropolitan Counties." </a:t>
            </a:r>
            <a:r>
              <a:rPr lang="en-US" sz="2800" i="1" dirty="0"/>
              <a:t>American Sociological Review</a:t>
            </a:r>
            <a:r>
              <a:rPr lang="en-US" sz="2800" dirty="0"/>
              <a:t> 72(3):416-33.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Blanchard, Troy C., John P. </a:t>
            </a:r>
            <a:r>
              <a:rPr lang="en-US" sz="2800" dirty="0" err="1"/>
              <a:t>Bartkowski</a:t>
            </a:r>
            <a:r>
              <a:rPr lang="en-US" sz="2800" dirty="0"/>
              <a:t>, Todd L. Matthews and Kent R. Kerley. 2008. "Faith, Morality and Mortality: The Ecological Impact of Religion on Population Health." </a:t>
            </a:r>
            <a:r>
              <a:rPr lang="en-US" sz="2800" i="1" dirty="0"/>
              <a:t>Social Forces</a:t>
            </a:r>
            <a:r>
              <a:rPr lang="en-US" sz="2800" dirty="0"/>
              <a:t> 86(4):1591-620.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Glass, Jennifer and Philip </a:t>
            </a:r>
            <a:r>
              <a:rPr lang="en-US" sz="2800" dirty="0" err="1"/>
              <a:t>Levchak</a:t>
            </a:r>
            <a:r>
              <a:rPr lang="en-US" sz="2800" dirty="0"/>
              <a:t>. 2014. "Red States, Blue States, and Divorce: Understanding the Impact of Conservative Protestantism on Regional Variation in Divorce Rates." </a:t>
            </a:r>
            <a:r>
              <a:rPr lang="en-US" sz="2800" i="1" dirty="0"/>
              <a:t>AJS</a:t>
            </a:r>
            <a:r>
              <a:rPr lang="en-US" sz="2800" dirty="0"/>
              <a:t> 119(4):1002-46.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Glick, Peter and Susan T. Fiske. 2001. "An Ambivalent Alliance. Hostile and Benevolent Sexism as Complementary Justifications for Gender Inequality." </a:t>
            </a:r>
            <a:r>
              <a:rPr lang="en-US" sz="2800" i="1" dirty="0"/>
              <a:t>American Psychologist</a:t>
            </a:r>
            <a:r>
              <a:rPr lang="en-US" sz="2800" dirty="0"/>
              <a:t> 66(2):109-18.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Keister</a:t>
            </a:r>
            <a:r>
              <a:rPr lang="en-US" sz="2800" dirty="0"/>
              <a:t>, Lisa A. 2008. "Conservative Protestants and Wealth: How Religion Perpetuates Asset Poverty." </a:t>
            </a:r>
            <a:r>
              <a:rPr lang="en-US" sz="2800" i="1" dirty="0"/>
              <a:t>American Journal of Sociology</a:t>
            </a:r>
            <a:r>
              <a:rPr lang="en-US" sz="2800" dirty="0"/>
              <a:t> 113(5):35p.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Keister</a:t>
            </a:r>
            <a:r>
              <a:rPr lang="en-US" sz="2800" dirty="0"/>
              <a:t>, Lisa A. 2011. </a:t>
            </a:r>
            <a:r>
              <a:rPr lang="en-US" sz="2800" i="1" dirty="0"/>
              <a:t>Faith and Money : How Religion Contributes to Wealth and Poverty</a:t>
            </a:r>
            <a:r>
              <a:rPr lang="en-US" sz="2800" dirty="0"/>
              <a:t>. New York: Cambridge University Press.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Leamaster</a:t>
            </a:r>
            <a:r>
              <a:rPr lang="en-US" sz="2800" dirty="0"/>
              <a:t>, Reid J. and Mangala Subramaniam. 2015. "Career and/or Motherhood? Gender and the </a:t>
            </a:r>
            <a:r>
              <a:rPr lang="en-US" sz="2800" dirty="0" err="1"/>
              <a:t>Lds</a:t>
            </a:r>
            <a:r>
              <a:rPr lang="en-US" sz="2800" dirty="0"/>
              <a:t> Church." </a:t>
            </a:r>
            <a:r>
              <a:rPr lang="en-US" sz="2800" i="1" dirty="0"/>
              <a:t>Sociological Perspectives</a:t>
            </a:r>
            <a:r>
              <a:rPr lang="en-US" sz="2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err="1"/>
              <a:t>Sherkat</a:t>
            </a:r>
            <a:r>
              <a:rPr lang="en-US" sz="2800" dirty="0"/>
              <a:t>, Darren E. 2014. </a:t>
            </a:r>
            <a:r>
              <a:rPr lang="en-US" sz="2800" i="1" dirty="0"/>
              <a:t>Changing Faith: The Dynamics and Consequences of Americans' Shifting Religious Identities</a:t>
            </a:r>
            <a:r>
              <a:rPr lang="en-US" sz="2800" dirty="0"/>
              <a:t>. New York: NYU Press.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Wilcox, W. Bradford. 2004. </a:t>
            </a:r>
            <a:r>
              <a:rPr lang="en-US" sz="2800" i="1" dirty="0"/>
              <a:t>Soft Patriarchs, New Men: How Christianity Shapes Fathers and Husbands</a:t>
            </a:r>
            <a:r>
              <a:rPr lang="en-US" sz="2800" dirty="0"/>
              <a:t>: University of Chicago Press.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28934891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B8322ED-8AD4-498E-ABBF-4AB7AF5E01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74" t="3585" r="3278" b="25706"/>
          <a:stretch/>
        </p:blipFill>
        <p:spPr>
          <a:xfrm>
            <a:off x="2309560" y="3935510"/>
            <a:ext cx="8684022" cy="3031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A64CDDF-7921-4D3B-A4FB-604E04BB46C0}"/>
              </a:ext>
            </a:extLst>
          </p:cNvPr>
          <p:cNvSpPr/>
          <p:nvPr/>
        </p:nvSpPr>
        <p:spPr>
          <a:xfrm>
            <a:off x="4042610" y="-102568"/>
            <a:ext cx="1653139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latin typeface="Franklin Gothic Book" panose="020B0503020102020204" pitchFamily="34" charset="0"/>
                <a:cs typeface="Lato Light"/>
              </a:rPr>
              <a:t>Gendered slurs sometimes occur outside the context of direct harassment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latin typeface="Franklin Gothic Book" panose="020B0503020102020204" pitchFamily="34" charset="0"/>
              <a:cs typeface="Lato Ligh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1D08744-40ED-4B8C-AB67-5A45C14572B5}"/>
              </a:ext>
            </a:extLst>
          </p:cNvPr>
          <p:cNvSpPr/>
          <p:nvPr/>
        </p:nvSpPr>
        <p:spPr>
          <a:xfrm>
            <a:off x="12039601" y="3318052"/>
            <a:ext cx="8005010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r>
              <a:rPr lang="en-US" sz="4800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Light"/>
                <a:cs typeface="Lato Light"/>
              </a:rPr>
              <a:t>Humor that isn’t explicitly misogynistic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3FD894F-EC07-4A1C-84F0-DA7F60783E1C}"/>
              </a:ext>
            </a:extLst>
          </p:cNvPr>
          <p:cNvSpPr/>
          <p:nvPr/>
        </p:nvSpPr>
        <p:spPr>
          <a:xfrm>
            <a:off x="12039601" y="7674089"/>
            <a:ext cx="10908630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r>
              <a:rPr lang="en-US" sz="4800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Light"/>
                <a:cs typeface="Lato Light"/>
              </a:rPr>
              <a:t>Women defending other women or recounting a personal experience of harassment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934555A-A836-4D7D-ADB5-8EBC0BF029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6644" y="7694000"/>
            <a:ext cx="8686938" cy="351697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18187965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70F81E-E8A5-48AD-B56B-5B9DAB4309EB}"/>
              </a:ext>
            </a:extLst>
          </p:cNvPr>
          <p:cNvSpPr txBox="1"/>
          <p:nvPr/>
        </p:nvSpPr>
        <p:spPr>
          <a:xfrm>
            <a:off x="625577" y="726358"/>
            <a:ext cx="7375423" cy="11172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/>
          </a:p>
          <a:p>
            <a:r>
              <a:rPr lang="en-US" sz="2000" dirty="0"/>
              <a:t>. sum </a:t>
            </a:r>
            <a:r>
              <a:rPr lang="en-US" sz="2000" dirty="0" err="1"/>
              <a:t>mprtrate</a:t>
            </a:r>
            <a:r>
              <a:rPr lang="en-US" sz="2000" dirty="0"/>
              <a:t>, detail</a:t>
            </a:r>
          </a:p>
          <a:p>
            <a:endParaRPr lang="en-US" sz="2000" dirty="0"/>
          </a:p>
          <a:p>
            <a:r>
              <a:rPr lang="en-US" sz="2000" dirty="0"/>
              <a:t>                          MPRTRATE</a:t>
            </a:r>
          </a:p>
          <a:p>
            <a:r>
              <a:rPr lang="en-US" sz="2000" dirty="0"/>
              <a:t>-------------------------------------------------------------</a:t>
            </a:r>
          </a:p>
          <a:p>
            <a:r>
              <a:rPr lang="en-US" sz="2000" dirty="0"/>
              <a:t>      Percentiles      Smallest</a:t>
            </a:r>
          </a:p>
          <a:p>
            <a:r>
              <a:rPr lang="en-US" sz="2000" dirty="0"/>
              <a:t> 1%         6.46            .51</a:t>
            </a:r>
          </a:p>
          <a:p>
            <a:r>
              <a:rPr lang="en-US" sz="2000" dirty="0"/>
              <a:t> 5%        18.35            .82</a:t>
            </a:r>
          </a:p>
          <a:p>
            <a:r>
              <a:rPr lang="en-US" sz="2000" dirty="0"/>
              <a:t>10%     29.85889             .9       </a:t>
            </a:r>
            <a:r>
              <a:rPr lang="en-US" sz="2000" dirty="0" err="1"/>
              <a:t>Obs</a:t>
            </a:r>
            <a:r>
              <a:rPr lang="en-US" sz="2000" dirty="0"/>
              <a:t>               2,913</a:t>
            </a:r>
          </a:p>
          <a:p>
            <a:r>
              <a:rPr lang="en-US" sz="2000" dirty="0"/>
              <a:t>25%     52.42889            .97       Sum of </a:t>
            </a:r>
            <a:r>
              <a:rPr lang="en-US" sz="2000" dirty="0" err="1"/>
              <a:t>Wgt</a:t>
            </a:r>
            <a:r>
              <a:rPr lang="en-US" sz="2000" dirty="0"/>
              <a:t>.       2,913</a:t>
            </a:r>
          </a:p>
          <a:p>
            <a:endParaRPr lang="en-US" sz="2000" dirty="0"/>
          </a:p>
          <a:p>
            <a:r>
              <a:rPr lang="en-US" sz="2000" dirty="0"/>
              <a:t>50%     84.21889                      Mean           111.7112</a:t>
            </a:r>
          </a:p>
          <a:p>
            <a:r>
              <a:rPr lang="en-US" sz="2000" dirty="0"/>
              <a:t>                        Largest       Std. Dev.      94.43911</a:t>
            </a:r>
          </a:p>
          <a:p>
            <a:r>
              <a:rPr lang="en-US" sz="2000" dirty="0"/>
              <a:t>75%     140.3189         666.94</a:t>
            </a:r>
          </a:p>
          <a:p>
            <a:r>
              <a:rPr lang="en-US" sz="2000" dirty="0"/>
              <a:t>90%       225.33         676.96       Variance       8918.746</a:t>
            </a:r>
          </a:p>
          <a:p>
            <a:r>
              <a:rPr lang="en-US" sz="2000" dirty="0"/>
              <a:t>95%     305.8389       771.2689       Skewness       2.237744</a:t>
            </a:r>
          </a:p>
          <a:p>
            <a:r>
              <a:rPr lang="en-US" sz="2000" dirty="0"/>
              <a:t>99%       473.22         835.37       Kurtosis       10.11465</a:t>
            </a:r>
          </a:p>
          <a:p>
            <a:endParaRPr lang="en-US" sz="2000" dirty="0"/>
          </a:p>
          <a:p>
            <a:r>
              <a:rPr lang="en-US" sz="2000" dirty="0"/>
              <a:t>. sum </a:t>
            </a:r>
            <a:r>
              <a:rPr lang="en-US" sz="2000" dirty="0" err="1"/>
              <a:t>evanrate</a:t>
            </a:r>
            <a:r>
              <a:rPr lang="en-US" sz="2000" dirty="0"/>
              <a:t>, detail</a:t>
            </a:r>
          </a:p>
          <a:p>
            <a:endParaRPr lang="en-US" sz="2000" dirty="0"/>
          </a:p>
          <a:p>
            <a:r>
              <a:rPr lang="en-US" sz="2000" dirty="0"/>
              <a:t>                          EVANRATE</a:t>
            </a:r>
          </a:p>
          <a:p>
            <a:r>
              <a:rPr lang="en-US" sz="2000" dirty="0"/>
              <a:t>-------------------------------------------------------------</a:t>
            </a:r>
          </a:p>
          <a:p>
            <a:r>
              <a:rPr lang="en-US" sz="2000" dirty="0"/>
              <a:t>      Percentiles      Smallest</a:t>
            </a:r>
          </a:p>
          <a:p>
            <a:r>
              <a:rPr lang="en-US" sz="2000" dirty="0"/>
              <a:t> 1%        16.98              0</a:t>
            </a:r>
          </a:p>
          <a:p>
            <a:r>
              <a:rPr lang="en-US" sz="2000" dirty="0"/>
              <a:t> 5%        38.84           2.85</a:t>
            </a:r>
          </a:p>
          <a:p>
            <a:r>
              <a:rPr lang="en-US" sz="2000" dirty="0"/>
              <a:t>10%     60.46889            3.6       </a:t>
            </a:r>
            <a:r>
              <a:rPr lang="en-US" sz="2000" dirty="0" err="1"/>
              <a:t>Obs</a:t>
            </a:r>
            <a:r>
              <a:rPr lang="en-US" sz="2000" dirty="0"/>
              <a:t>               2,913</a:t>
            </a:r>
          </a:p>
          <a:p>
            <a:r>
              <a:rPr lang="en-US" sz="2000" dirty="0"/>
              <a:t>25%     107.3789           3.97       Sum of </a:t>
            </a:r>
            <a:r>
              <a:rPr lang="en-US" sz="2000" dirty="0" err="1"/>
              <a:t>Wgt</a:t>
            </a:r>
            <a:r>
              <a:rPr lang="en-US" sz="2000" dirty="0"/>
              <a:t>.       2,913</a:t>
            </a:r>
          </a:p>
          <a:p>
            <a:endParaRPr lang="en-US" sz="2000" dirty="0"/>
          </a:p>
          <a:p>
            <a:r>
              <a:rPr lang="en-US" sz="2000" dirty="0"/>
              <a:t>50%     187.5689                      Mean           231.4096</a:t>
            </a:r>
          </a:p>
          <a:p>
            <a:r>
              <a:rPr lang="en-US" sz="2000" dirty="0"/>
              <a:t>                        Largest       Std. Dev.      159.4926</a:t>
            </a:r>
          </a:p>
          <a:p>
            <a:r>
              <a:rPr lang="en-US" sz="2000" dirty="0"/>
              <a:t>75%       333.17         863.62</a:t>
            </a:r>
          </a:p>
          <a:p>
            <a:r>
              <a:rPr lang="en-US" sz="2000" dirty="0"/>
              <a:t>90%     467.5689         876.58       Variance       25437.89</a:t>
            </a:r>
          </a:p>
          <a:p>
            <a:r>
              <a:rPr lang="en-US" sz="2000" dirty="0"/>
              <a:t>95%     535.2789         987.83       Skewness       .9812167</a:t>
            </a:r>
          </a:p>
          <a:p>
            <a:r>
              <a:rPr lang="en-US" sz="2000" dirty="0"/>
              <a:t>99%     669.8889        1308.69       Kurtosis       3.927965</a:t>
            </a:r>
          </a:p>
          <a:p>
            <a:endParaRPr lang="en-US" sz="2000" dirty="0"/>
          </a:p>
          <a:p>
            <a:r>
              <a:rPr lang="en-US" sz="2000" dirty="0"/>
              <a:t>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2E19A5D-096A-4B8E-BDB1-118D8825159B}"/>
              </a:ext>
            </a:extLst>
          </p:cNvPr>
          <p:cNvSpPr txBox="1"/>
          <p:nvPr/>
        </p:nvSpPr>
        <p:spPr>
          <a:xfrm>
            <a:off x="8953500" y="1276350"/>
            <a:ext cx="1038225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. sum </a:t>
            </a:r>
            <a:r>
              <a:rPr lang="en-US" sz="2400" dirty="0" err="1"/>
              <a:t>pctharassment_filtered</a:t>
            </a:r>
            <a:r>
              <a:rPr lang="en-US" sz="2400" dirty="0"/>
              <a:t> if count&gt;30, detail</a:t>
            </a:r>
          </a:p>
          <a:p>
            <a:endParaRPr lang="en-US" sz="2400" dirty="0"/>
          </a:p>
          <a:p>
            <a:r>
              <a:rPr lang="en-US" sz="2400" dirty="0"/>
              <a:t>                   </a:t>
            </a:r>
            <a:r>
              <a:rPr lang="en-US" sz="2400" dirty="0" err="1"/>
              <a:t>pctharassment_filtered</a:t>
            </a:r>
            <a:endParaRPr lang="en-US" sz="2400" dirty="0"/>
          </a:p>
          <a:p>
            <a:r>
              <a:rPr lang="en-US" sz="2400" dirty="0"/>
              <a:t>-------------------------------------------------------------</a:t>
            </a:r>
          </a:p>
          <a:p>
            <a:r>
              <a:rPr lang="en-US" sz="2400" dirty="0"/>
              <a:t>      Percentiles      Smallest</a:t>
            </a:r>
          </a:p>
          <a:p>
            <a:r>
              <a:rPr lang="en-US" sz="2400" dirty="0"/>
              <a:t> 1%            0              0</a:t>
            </a:r>
          </a:p>
          <a:p>
            <a:r>
              <a:rPr lang="en-US" sz="2400" dirty="0"/>
              <a:t> 5%            0              0</a:t>
            </a:r>
          </a:p>
          <a:p>
            <a:r>
              <a:rPr lang="en-US" sz="2400" dirty="0"/>
              <a:t>10%            0              0       </a:t>
            </a:r>
            <a:r>
              <a:rPr lang="en-US" sz="2400" dirty="0" err="1"/>
              <a:t>Obs</a:t>
            </a:r>
            <a:r>
              <a:rPr lang="en-US" sz="2400" dirty="0"/>
              <a:t>               1,978</a:t>
            </a:r>
          </a:p>
          <a:p>
            <a:r>
              <a:rPr lang="en-US" sz="2400" dirty="0"/>
              <a:t>25%            0              0       Sum of </a:t>
            </a:r>
            <a:r>
              <a:rPr lang="en-US" sz="2400" dirty="0" err="1"/>
              <a:t>Wgt</a:t>
            </a:r>
            <a:r>
              <a:rPr lang="en-US" sz="2400" dirty="0"/>
              <a:t>.       1,978</a:t>
            </a:r>
          </a:p>
          <a:p>
            <a:endParaRPr lang="en-US" sz="2400" dirty="0"/>
          </a:p>
          <a:p>
            <a:r>
              <a:rPr lang="en-US" sz="2400" dirty="0"/>
              <a:t>50%     .5351805                      Mean           .6870877</a:t>
            </a:r>
          </a:p>
          <a:p>
            <a:r>
              <a:rPr lang="en-US" sz="2400" dirty="0"/>
              <a:t>                        Largest       Std. Dev.      .8509036</a:t>
            </a:r>
          </a:p>
          <a:p>
            <a:r>
              <a:rPr lang="en-US" sz="2400" dirty="0"/>
              <a:t>75%     .9877519       6.896552</a:t>
            </a:r>
          </a:p>
          <a:p>
            <a:r>
              <a:rPr lang="en-US" sz="2400" dirty="0"/>
              <a:t>90%     1.639344       7.692307       Variance       .7240369</a:t>
            </a:r>
          </a:p>
          <a:p>
            <a:r>
              <a:rPr lang="en-US" sz="2400" dirty="0"/>
              <a:t>95%      2.15311       7.913669       Skewness        2.87323</a:t>
            </a:r>
          </a:p>
          <a:p>
            <a:r>
              <a:rPr lang="en-US" sz="2400" dirty="0"/>
              <a:t>99%     3.703704       8.571428       Kurtosis        18.0142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C106BD-40BE-46F5-8829-B7C9A0AF5679}"/>
              </a:ext>
            </a:extLst>
          </p:cNvPr>
          <p:cNvSpPr txBox="1"/>
          <p:nvPr/>
        </p:nvSpPr>
        <p:spPr>
          <a:xfrm>
            <a:off x="9274342" y="8816140"/>
            <a:ext cx="103822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Counties w/ 30+ tweets: 1,994</a:t>
            </a:r>
          </a:p>
          <a:p>
            <a:r>
              <a:rPr lang="en-US" sz="2400" dirty="0"/>
              <a:t>Total tweets: 4,358,750</a:t>
            </a:r>
          </a:p>
          <a:p>
            <a:r>
              <a:rPr lang="en-US" sz="2400" dirty="0"/>
              <a:t>Total tweets w/ gender slur: 42776</a:t>
            </a:r>
          </a:p>
          <a:p>
            <a:r>
              <a:rPr lang="en-US" sz="2400" dirty="0"/>
              <a:t>Total tweets after filtering: 37571</a:t>
            </a:r>
          </a:p>
        </p:txBody>
      </p:sp>
    </p:spTree>
    <p:extLst>
      <p:ext uri="{BB962C8B-B14F-4D97-AF65-F5344CB8AC3E}">
        <p14:creationId xmlns:p14="http://schemas.microsoft.com/office/powerpoint/2010/main" val="2028627791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70F81E-E8A5-48AD-B56B-5B9DAB4309EB}"/>
              </a:ext>
            </a:extLst>
          </p:cNvPr>
          <p:cNvSpPr txBox="1"/>
          <p:nvPr/>
        </p:nvSpPr>
        <p:spPr>
          <a:xfrm>
            <a:off x="625577" y="726358"/>
            <a:ext cx="17548123" cy="5940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Spalding:</a:t>
            </a:r>
          </a:p>
          <a:p>
            <a:r>
              <a:rPr lang="en-US" sz="2000" dirty="0"/>
              <a:t>      +-------------------------------------------------------------------------------------------------------+</a:t>
            </a:r>
          </a:p>
          <a:p>
            <a:r>
              <a:rPr lang="en-US" sz="2000" dirty="0"/>
              <a:t>      |  </a:t>
            </a:r>
            <a:r>
              <a:rPr lang="en-US" sz="2000" dirty="0" err="1"/>
              <a:t>fips</a:t>
            </a:r>
            <a:r>
              <a:rPr lang="en-US" sz="2000" dirty="0"/>
              <a:t> | count | </a:t>
            </a:r>
            <a:r>
              <a:rPr lang="en-US" sz="2000" dirty="0" err="1"/>
              <a:t>pcthar~t</a:t>
            </a:r>
            <a:r>
              <a:rPr lang="en-US" sz="2000" dirty="0"/>
              <a:t> |  </a:t>
            </a:r>
            <a:r>
              <a:rPr lang="en-US" sz="2000" dirty="0" err="1"/>
              <a:t>totrate</a:t>
            </a:r>
            <a:r>
              <a:rPr lang="en-US" sz="2000" dirty="0"/>
              <a:t> | </a:t>
            </a:r>
            <a:r>
              <a:rPr lang="en-US" sz="2000" dirty="0" err="1"/>
              <a:t>evanrate</a:t>
            </a:r>
            <a:r>
              <a:rPr lang="en-US" sz="2000" dirty="0"/>
              <a:t> |  </a:t>
            </a:r>
            <a:r>
              <a:rPr lang="en-US" sz="2000" dirty="0" err="1"/>
              <a:t>mprtrate</a:t>
            </a:r>
            <a:r>
              <a:rPr lang="en-US" sz="2000" dirty="0"/>
              <a:t> | </a:t>
            </a:r>
            <a:r>
              <a:rPr lang="en-US" sz="2000" dirty="0" err="1"/>
              <a:t>cathrate</a:t>
            </a:r>
            <a:r>
              <a:rPr lang="en-US" sz="2000" dirty="0"/>
              <a:t> | pop2010 | </a:t>
            </a:r>
            <a:r>
              <a:rPr lang="en-US" sz="2000" dirty="0" err="1"/>
              <a:t>pcthar~d</a:t>
            </a:r>
            <a:r>
              <a:rPr lang="en-US" sz="2000" dirty="0"/>
              <a:t> | gin~2010 |</a:t>
            </a:r>
          </a:p>
          <a:p>
            <a:r>
              <a:rPr lang="en-US" sz="2000" dirty="0"/>
              <a:t>      | 13255 |   264 | 5.681818 | 730.6789 |   549.23 | 104.45889 |    29.53 |   64073 |  5.30303 |      .44 |</a:t>
            </a:r>
          </a:p>
          <a:p>
            <a:r>
              <a:rPr lang="en-US" sz="2000" dirty="0"/>
              <a:t>      |-------------------------------------------------------------------------------------------------------|</a:t>
            </a:r>
          </a:p>
          <a:p>
            <a:r>
              <a:rPr lang="en-US" sz="2000" dirty="0"/>
              <a:t>      |  </a:t>
            </a:r>
            <a:r>
              <a:rPr lang="en-US" sz="2000" dirty="0" err="1"/>
              <a:t>median~e</a:t>
            </a:r>
            <a:r>
              <a:rPr lang="en-US" sz="2000" dirty="0"/>
              <a:t>  |  </a:t>
            </a:r>
            <a:r>
              <a:rPr lang="en-US" sz="2000" dirty="0" err="1"/>
              <a:t>lnpcth~d</a:t>
            </a:r>
            <a:r>
              <a:rPr lang="en-US" sz="2000" dirty="0"/>
              <a:t>  |  pro~2010  |  cri~2000  |  pbl~2010  |  pfo~2010  |  trump16  |  pwh~2010   |</a:t>
            </a:r>
          </a:p>
          <a:p>
            <a:r>
              <a:rPr lang="en-US" sz="2000" dirty="0"/>
              <a:t>      |     40655  |  1.841031  |  .4845411  |  .0649572  |  .3282194  |  .0317763  |        1  |  .6265978   |</a:t>
            </a:r>
          </a:p>
          <a:p>
            <a:r>
              <a:rPr lang="en-US" sz="2000" dirty="0"/>
              <a:t>      +-------------------------------------------------------------------------------------------------------+</a:t>
            </a:r>
          </a:p>
          <a:p>
            <a:endParaRPr lang="en-US" sz="2000" dirty="0"/>
          </a:p>
          <a:p>
            <a:r>
              <a:rPr lang="en-US" sz="2000" dirty="0"/>
              <a:t>Olmstead, MN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      +--------------------------------------------------------------------------------------------------------+</a:t>
            </a:r>
          </a:p>
          <a:p>
            <a:r>
              <a:rPr lang="en-US" sz="2000" dirty="0"/>
              <a:t>      |  </a:t>
            </a:r>
            <a:r>
              <a:rPr lang="en-US" sz="2000" dirty="0" err="1"/>
              <a:t>fips</a:t>
            </a:r>
            <a:r>
              <a:rPr lang="en-US" sz="2000" dirty="0"/>
              <a:t> | count | </a:t>
            </a:r>
            <a:r>
              <a:rPr lang="en-US" sz="2000" dirty="0" err="1"/>
              <a:t>pcthar~t</a:t>
            </a:r>
            <a:r>
              <a:rPr lang="en-US" sz="2000" dirty="0"/>
              <a:t> |  </a:t>
            </a:r>
            <a:r>
              <a:rPr lang="en-US" sz="2000" dirty="0" err="1"/>
              <a:t>totrate</a:t>
            </a:r>
            <a:r>
              <a:rPr lang="en-US" sz="2000" dirty="0"/>
              <a:t> | </a:t>
            </a:r>
            <a:r>
              <a:rPr lang="en-US" sz="2000" dirty="0" err="1"/>
              <a:t>evanrate</a:t>
            </a:r>
            <a:r>
              <a:rPr lang="en-US" sz="2000" dirty="0"/>
              <a:t> |  </a:t>
            </a:r>
            <a:r>
              <a:rPr lang="en-US" sz="2000" dirty="0" err="1"/>
              <a:t>mprtrate</a:t>
            </a:r>
            <a:r>
              <a:rPr lang="en-US" sz="2000" dirty="0"/>
              <a:t> |  </a:t>
            </a:r>
            <a:r>
              <a:rPr lang="en-US" sz="2000" dirty="0" err="1"/>
              <a:t>cathrate</a:t>
            </a:r>
            <a:r>
              <a:rPr lang="en-US" sz="2000" dirty="0"/>
              <a:t> | pop2010 | </a:t>
            </a:r>
            <a:r>
              <a:rPr lang="en-US" sz="2000" dirty="0" err="1"/>
              <a:t>pcthar~d</a:t>
            </a:r>
            <a:r>
              <a:rPr lang="en-US" sz="2000" dirty="0"/>
              <a:t> | gin~2010 |</a:t>
            </a:r>
          </a:p>
          <a:p>
            <a:r>
              <a:rPr lang="en-US" sz="2000" dirty="0"/>
              <a:t>      | 27109 |   500 |        0 | 639.6589 |   182.78 | 198.43889 | 230.40889 |  144248 |        0 |      .41 |</a:t>
            </a:r>
          </a:p>
          <a:p>
            <a:r>
              <a:rPr lang="en-US" sz="2000" dirty="0"/>
              <a:t>      |--------------------------------------------------------------------------------------------------------|</a:t>
            </a:r>
          </a:p>
          <a:p>
            <a:r>
              <a:rPr lang="en-US" sz="2000" dirty="0"/>
              <a:t>      |  </a:t>
            </a:r>
            <a:r>
              <a:rPr lang="en-US" sz="2000" dirty="0" err="1"/>
              <a:t>median~e</a:t>
            </a:r>
            <a:r>
              <a:rPr lang="en-US" sz="2000" dirty="0"/>
              <a:t>  |  </a:t>
            </a:r>
            <a:r>
              <a:rPr lang="en-US" sz="2000" dirty="0" err="1"/>
              <a:t>lnpcth~d</a:t>
            </a:r>
            <a:r>
              <a:rPr lang="en-US" sz="2000" dirty="0"/>
              <a:t>  |  pro~2010  |  cri~2000  |  pbl~2010  |  pfo~2010  |  trump16   |  pwh~2010   |</a:t>
            </a:r>
          </a:p>
          <a:p>
            <a:r>
              <a:rPr lang="en-US" sz="2000" dirty="0"/>
              <a:t>      |     66667  |         0  |  .4886376  |  .0214353  |  .0476263  |  .0970759  |        0   |  .8568923   |</a:t>
            </a:r>
          </a:p>
          <a:p>
            <a:endParaRPr lang="en-US" sz="20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7B0009E-DB4C-4A76-B695-1C3E1968F62A}"/>
              </a:ext>
            </a:extLst>
          </p:cNvPr>
          <p:cNvSpPr/>
          <p:nvPr/>
        </p:nvSpPr>
        <p:spPr>
          <a:xfrm>
            <a:off x="1900989" y="7515973"/>
            <a:ext cx="16093491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n-ENSEMBLE COVERAGE n-ENSEMBLE RECALL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 &gt;= 1                1.00              0.74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 &gt;= 2                1.00              0.74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 &gt;= 3                0.90              0.75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n &gt;= 4                0.68              0.73</a:t>
            </a: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ALGORITHM PERFORMANCE</a:t>
            </a: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SVM_PRECISION           SVM_RECALL           SVM_FSCORE    FORESTS_PRECISION 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0.765                0.685                0.690                0.665 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FORESTS_RECALL       FORESTS_FSCORE       TREE_PRECISION          TREE_RECALL 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0.520                0.435                0.790                0.665 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TREE_FSCORE MAXENTROPY_PRECISION    MAXENTROPY_RECALL    MAXENTROPY_FSCORE 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   0.660                0.640                0.620                0.620 </a:t>
            </a:r>
          </a:p>
        </p:txBody>
      </p:sp>
    </p:spTree>
    <p:extLst>
      <p:ext uri="{BB962C8B-B14F-4D97-AF65-F5344CB8AC3E}">
        <p14:creationId xmlns:p14="http://schemas.microsoft.com/office/powerpoint/2010/main" val="384119271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64CDDF-7921-4D3B-A4FB-604E04BB46C0}"/>
              </a:ext>
            </a:extLst>
          </p:cNvPr>
          <p:cNvSpPr/>
          <p:nvPr/>
        </p:nvSpPr>
        <p:spPr>
          <a:xfrm>
            <a:off x="4643330" y="765039"/>
            <a:ext cx="1487103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cs typeface="Lato Light"/>
              </a:rPr>
              <a:t>Misogyny on Twitter varies by the religious composition of U.S. counties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CB44F96-2AB2-4FBE-9C2A-B6B6B7700F6F}"/>
              </a:ext>
            </a:extLst>
          </p:cNvPr>
          <p:cNvSpPr txBox="1"/>
          <p:nvPr/>
        </p:nvSpPr>
        <p:spPr>
          <a:xfrm flipH="1">
            <a:off x="2890039" y="6778235"/>
            <a:ext cx="6210707" cy="800183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r"/>
            <a:r>
              <a:rPr lang="en-US" sz="4000" b="1" dirty="0">
                <a:cs typeface="Lato Light"/>
              </a:rPr>
              <a:t>County % Evangelical</a:t>
            </a:r>
            <a:endParaRPr lang="id-ID" sz="4000" b="1" dirty="0">
              <a:cs typeface="Lato Light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4007622-70FB-427E-821B-1BE3EE44BD7F}"/>
              </a:ext>
            </a:extLst>
          </p:cNvPr>
          <p:cNvSpPr txBox="1"/>
          <p:nvPr/>
        </p:nvSpPr>
        <p:spPr>
          <a:xfrm flipH="1">
            <a:off x="3900693" y="8390204"/>
            <a:ext cx="5200054" cy="800183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r"/>
            <a:r>
              <a:rPr lang="en-US" sz="4000" b="1" dirty="0">
                <a:cs typeface="Lato Light"/>
              </a:rPr>
              <a:t>County % Mainline</a:t>
            </a:r>
            <a:endParaRPr lang="id-ID" sz="4000" b="1" dirty="0">
              <a:cs typeface="Lato Light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E75930D-95DB-4C7A-BE65-B0234449B95E}"/>
              </a:ext>
            </a:extLst>
          </p:cNvPr>
          <p:cNvSpPr txBox="1"/>
          <p:nvPr/>
        </p:nvSpPr>
        <p:spPr>
          <a:xfrm flipH="1">
            <a:off x="3371303" y="10055282"/>
            <a:ext cx="5729443" cy="800183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r"/>
            <a:r>
              <a:rPr lang="en-US" sz="4000" b="1" dirty="0">
                <a:cs typeface="Lato Light"/>
              </a:rPr>
              <a:t>County % Catholic</a:t>
            </a:r>
            <a:endParaRPr lang="id-ID" sz="4000" b="1" dirty="0">
              <a:cs typeface="Lato Light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B453B78-8C35-46EB-A3F7-DBE79672D36C}"/>
              </a:ext>
            </a:extLst>
          </p:cNvPr>
          <p:cNvSpPr txBox="1"/>
          <p:nvPr/>
        </p:nvSpPr>
        <p:spPr>
          <a:xfrm flipH="1">
            <a:off x="2793787" y="5341030"/>
            <a:ext cx="6306959" cy="800183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r"/>
            <a:r>
              <a:rPr lang="en-US" sz="4000" b="1" dirty="0">
                <a:cs typeface="Lato Light"/>
              </a:rPr>
              <a:t>County % affiliated</a:t>
            </a:r>
            <a:endParaRPr lang="id-ID" sz="4000" b="1" dirty="0">
              <a:cs typeface="Lato Light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CD9A34EF-25A5-43C5-BBAA-0A914B75E6C2}"/>
              </a:ext>
            </a:extLst>
          </p:cNvPr>
          <p:cNvCxnSpPr/>
          <p:nvPr/>
        </p:nvCxnSpPr>
        <p:spPr>
          <a:xfrm>
            <a:off x="9197640" y="5679566"/>
            <a:ext cx="6208295" cy="0"/>
          </a:xfrm>
          <a:prstGeom prst="straightConnector1">
            <a:avLst/>
          </a:prstGeom>
          <a:ln w="762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57239645-EE8A-4B02-B825-B9E68F99F2CC}"/>
              </a:ext>
            </a:extLst>
          </p:cNvPr>
          <p:cNvCxnSpPr/>
          <p:nvPr/>
        </p:nvCxnSpPr>
        <p:spPr>
          <a:xfrm>
            <a:off x="9197640" y="7186146"/>
            <a:ext cx="6208295" cy="0"/>
          </a:xfrm>
          <a:prstGeom prst="straightConnector1">
            <a:avLst/>
          </a:prstGeom>
          <a:ln w="762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4C3FBACC-35F5-4ABE-9F98-C00824AD042C}"/>
              </a:ext>
            </a:extLst>
          </p:cNvPr>
          <p:cNvCxnSpPr/>
          <p:nvPr/>
        </p:nvCxnSpPr>
        <p:spPr>
          <a:xfrm>
            <a:off x="9197639" y="8839860"/>
            <a:ext cx="6208295" cy="0"/>
          </a:xfrm>
          <a:prstGeom prst="straightConnector1">
            <a:avLst/>
          </a:prstGeom>
          <a:ln w="762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1AA2BBB-DEFB-4199-BAD9-99EF430F4C8C}"/>
              </a:ext>
            </a:extLst>
          </p:cNvPr>
          <p:cNvCxnSpPr/>
          <p:nvPr/>
        </p:nvCxnSpPr>
        <p:spPr>
          <a:xfrm>
            <a:off x="9197640" y="10430268"/>
            <a:ext cx="6208295" cy="0"/>
          </a:xfrm>
          <a:prstGeom prst="straightConnector1">
            <a:avLst/>
          </a:prstGeom>
          <a:ln w="76200" cap="flat" cmpd="sng" algn="ctr">
            <a:solidFill>
              <a:schemeClr val="tx1">
                <a:lumMod val="75000"/>
              </a:schemeClr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285F8635-74A3-4536-B698-37E11F86C4D0}"/>
              </a:ext>
            </a:extLst>
          </p:cNvPr>
          <p:cNvSpPr txBox="1"/>
          <p:nvPr/>
        </p:nvSpPr>
        <p:spPr>
          <a:xfrm flipH="1">
            <a:off x="15670082" y="6014896"/>
            <a:ext cx="5889865" cy="3508616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algn="ctr"/>
            <a:r>
              <a:rPr lang="en-US" sz="5400" b="1" dirty="0">
                <a:cs typeface="Lato Light"/>
              </a:rPr>
              <a:t>Expressions of misogyny or harassment on Twitter</a:t>
            </a:r>
            <a:endParaRPr lang="id-ID" sz="5400" b="1" dirty="0">
              <a:cs typeface="Lato Light"/>
            </a:endParaRP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C0762ADD-0A76-466C-91D0-7610598EEDD9}"/>
              </a:ext>
            </a:extLst>
          </p:cNvPr>
          <p:cNvCxnSpPr/>
          <p:nvPr/>
        </p:nvCxnSpPr>
        <p:spPr>
          <a:xfrm>
            <a:off x="11469246" y="5358107"/>
            <a:ext cx="60960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23F6985-895B-44B1-A425-4157F1D94C6C}"/>
              </a:ext>
            </a:extLst>
          </p:cNvPr>
          <p:cNvCxnSpPr/>
          <p:nvPr/>
        </p:nvCxnSpPr>
        <p:spPr>
          <a:xfrm>
            <a:off x="11469246" y="8602004"/>
            <a:ext cx="609600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</p:cxnSp>
      <p:sp>
        <p:nvSpPr>
          <p:cNvPr id="55" name="Plus Sign 54">
            <a:extLst>
              <a:ext uri="{FF2B5EF4-FFF2-40B4-BE49-F238E27FC236}">
                <a16:creationId xmlns:a16="http://schemas.microsoft.com/office/drawing/2014/main" id="{AE96725D-E3F0-4226-AB0A-29DEF65F25CC}"/>
              </a:ext>
            </a:extLst>
          </p:cNvPr>
          <p:cNvSpPr/>
          <p:nvPr/>
        </p:nvSpPr>
        <p:spPr>
          <a:xfrm>
            <a:off x="11473638" y="6580729"/>
            <a:ext cx="605208" cy="541383"/>
          </a:xfrm>
          <a:prstGeom prst="mathPlus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Plus Sign 62">
            <a:extLst>
              <a:ext uri="{FF2B5EF4-FFF2-40B4-BE49-F238E27FC236}">
                <a16:creationId xmlns:a16="http://schemas.microsoft.com/office/drawing/2014/main" id="{B78F654D-9005-4476-B5D1-A13C90ACBE64}"/>
              </a:ext>
            </a:extLst>
          </p:cNvPr>
          <p:cNvSpPr/>
          <p:nvPr/>
        </p:nvSpPr>
        <p:spPr>
          <a:xfrm>
            <a:off x="11465712" y="9759476"/>
            <a:ext cx="605208" cy="541383"/>
          </a:xfrm>
          <a:prstGeom prst="mathPlus">
            <a:avLst/>
          </a:prstGeom>
          <a:solidFill>
            <a:srgbClr val="C0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610006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97B0009E-DB4C-4A76-B695-1C3E1968F62A}"/>
              </a:ext>
            </a:extLst>
          </p:cNvPr>
          <p:cNvSpPr/>
          <p:nvPr/>
        </p:nvSpPr>
        <p:spPr>
          <a:xfrm>
            <a:off x="2108807" y="2486773"/>
            <a:ext cx="16093491" cy="4401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Summaries of all variables </a:t>
            </a:r>
          </a:p>
          <a:p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Variable |    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Mean    Std. Dev.       Min        Max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-------------+---------------------------------------------------------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fips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2,929       30406    14995.41       1001      56045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  count |      2,929    1488.136    6852.614          1     211906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pctharassm~t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2,929     .637859     1.60827          0         50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totrate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2,929     508.694    171.6823   30.64889     1413.7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evanrate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2,913    231.4096    159.4926          0    1308.69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-------------+---------------------------------------------------------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mprtrate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2,913    111.7112    94.43911        .51     835.37</a:t>
            </a:r>
          </a:p>
          <a:p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cathrate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2,785    130.3017    132.9395          0     925.09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pctharassm~d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2,929    .5412588    1.351275          0         50</a:t>
            </a:r>
          </a:p>
          <a:p>
            <a:r>
              <a:rPr lang="en-US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lnpctharas~d</a:t>
            </a: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|      2,929    .3117679    .4258188          0   3.931826</a:t>
            </a:r>
          </a:p>
        </p:txBody>
      </p:sp>
    </p:spTree>
    <p:extLst>
      <p:ext uri="{BB962C8B-B14F-4D97-AF65-F5344CB8AC3E}">
        <p14:creationId xmlns:p14="http://schemas.microsoft.com/office/powerpoint/2010/main" val="2359769207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64CDDF-7921-4D3B-A4FB-604E04BB46C0}"/>
              </a:ext>
            </a:extLst>
          </p:cNvPr>
          <p:cNvSpPr/>
          <p:nvPr/>
        </p:nvSpPr>
        <p:spPr>
          <a:xfrm>
            <a:off x="4536184" y="972551"/>
            <a:ext cx="1487103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cs typeface="Lato Light"/>
              </a:rPr>
              <a:t>The religious composition of geographic areas matters for a variety of outcomes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9E062-B42E-43DE-9AB7-082B849128DE}"/>
              </a:ext>
            </a:extLst>
          </p:cNvPr>
          <p:cNvSpPr txBox="1"/>
          <p:nvPr/>
        </p:nvSpPr>
        <p:spPr>
          <a:xfrm flipH="1">
            <a:off x="1606936" y="5188502"/>
            <a:ext cx="9387129" cy="6955714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Racial residential segregation </a:t>
            </a:r>
            <a:r>
              <a:rPr lang="en-US" sz="4400" dirty="0">
                <a:solidFill>
                  <a:schemeClr val="bg1">
                    <a:lumMod val="75000"/>
                  </a:schemeClr>
                </a:solidFill>
                <a:cs typeface="Lato Light"/>
              </a:rPr>
              <a:t>(Blanchard 2007)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Divorce rates </a:t>
            </a:r>
            <a:br>
              <a:rPr lang="en-US" sz="4400" dirty="0">
                <a:cs typeface="Lato Light"/>
              </a:rPr>
            </a:br>
            <a:r>
              <a:rPr lang="en-US" sz="4400" dirty="0">
                <a:solidFill>
                  <a:schemeClr val="bg1">
                    <a:lumMod val="75000"/>
                  </a:schemeClr>
                </a:solidFill>
                <a:cs typeface="Lato Light"/>
              </a:rPr>
              <a:t>(Glass and </a:t>
            </a:r>
            <a:r>
              <a:rPr lang="en-US" sz="4400" dirty="0" err="1">
                <a:solidFill>
                  <a:schemeClr val="bg1">
                    <a:lumMod val="75000"/>
                  </a:schemeClr>
                </a:solidFill>
                <a:cs typeface="Lato Light"/>
              </a:rPr>
              <a:t>Levchak</a:t>
            </a:r>
            <a:r>
              <a:rPr lang="en-US" sz="4400" dirty="0">
                <a:solidFill>
                  <a:schemeClr val="bg1">
                    <a:lumMod val="75000"/>
                  </a:schemeClr>
                </a:solidFill>
                <a:cs typeface="Lato Light"/>
              </a:rPr>
              <a:t> 2014)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Aggregate mortality risk </a:t>
            </a:r>
            <a:r>
              <a:rPr lang="en-US" sz="4400" dirty="0">
                <a:solidFill>
                  <a:schemeClr val="bg1">
                    <a:lumMod val="75000"/>
                  </a:schemeClr>
                </a:solidFill>
                <a:cs typeface="Lato Light"/>
              </a:rPr>
              <a:t>(Blanchard et al. 2008)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Early transitions to adulthood </a:t>
            </a:r>
            <a:r>
              <a:rPr lang="en-US" sz="4400" dirty="0">
                <a:solidFill>
                  <a:schemeClr val="bg1">
                    <a:lumMod val="75000"/>
                  </a:schemeClr>
                </a:solidFill>
                <a:cs typeface="Lato Light"/>
              </a:rPr>
              <a:t>(</a:t>
            </a:r>
            <a:r>
              <a:rPr lang="en-US" sz="4400" dirty="0" err="1">
                <a:solidFill>
                  <a:schemeClr val="bg1">
                    <a:lumMod val="75000"/>
                  </a:schemeClr>
                </a:solidFill>
                <a:cs typeface="Lato Light"/>
              </a:rPr>
              <a:t>Keister</a:t>
            </a:r>
            <a:r>
              <a:rPr lang="en-US" sz="4400" dirty="0">
                <a:solidFill>
                  <a:schemeClr val="bg1">
                    <a:lumMod val="75000"/>
                  </a:schemeClr>
                </a:solidFill>
                <a:cs typeface="Lato Light"/>
              </a:rPr>
              <a:t> 2008, 2011; </a:t>
            </a:r>
            <a:r>
              <a:rPr lang="en-US" sz="4400" dirty="0" err="1">
                <a:solidFill>
                  <a:schemeClr val="bg1">
                    <a:lumMod val="75000"/>
                  </a:schemeClr>
                </a:solidFill>
                <a:cs typeface="Lato Light"/>
              </a:rPr>
              <a:t>Sherkat</a:t>
            </a:r>
            <a:r>
              <a:rPr lang="en-US" sz="4400" dirty="0">
                <a:solidFill>
                  <a:schemeClr val="bg1">
                    <a:lumMod val="75000"/>
                  </a:schemeClr>
                </a:solidFill>
                <a:cs typeface="Lato Light"/>
              </a:rPr>
              <a:t> 2014)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Lifetime accumulation of income and education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FF113B6-7CFE-4E80-B775-A5C503962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8146" y="5188502"/>
            <a:ext cx="10820637" cy="581230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5677AB4-A292-48FF-BFB6-5A0EB60C0664}"/>
              </a:ext>
            </a:extLst>
          </p:cNvPr>
          <p:cNvSpPr/>
          <p:nvPr/>
        </p:nvSpPr>
        <p:spPr>
          <a:xfrm>
            <a:off x="13586672" y="11216032"/>
            <a:ext cx="7204857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cs typeface="Lato Light"/>
              </a:rPr>
              <a:t>County proportion evangelical Protestant</a:t>
            </a:r>
          </a:p>
          <a:p>
            <a:r>
              <a:rPr lang="en-US" sz="2800" b="1" dirty="0"/>
              <a:t>RCMS 2010</a:t>
            </a:r>
          </a:p>
        </p:txBody>
      </p:sp>
    </p:spTree>
    <p:extLst>
      <p:ext uri="{BB962C8B-B14F-4D97-AF65-F5344CB8AC3E}">
        <p14:creationId xmlns:p14="http://schemas.microsoft.com/office/powerpoint/2010/main" val="3350851258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64CDDF-7921-4D3B-A4FB-604E04BB46C0}"/>
              </a:ext>
            </a:extLst>
          </p:cNvPr>
          <p:cNvSpPr/>
          <p:nvPr/>
        </p:nvSpPr>
        <p:spPr>
          <a:xfrm>
            <a:off x="4536184" y="972551"/>
            <a:ext cx="1487103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cs typeface="Lato Light"/>
              </a:rPr>
              <a:t>Gendered norms vary as a function of religious environment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9E062-B42E-43DE-9AB7-082B849128DE}"/>
              </a:ext>
            </a:extLst>
          </p:cNvPr>
          <p:cNvSpPr txBox="1"/>
          <p:nvPr/>
        </p:nvSpPr>
        <p:spPr>
          <a:xfrm flipH="1">
            <a:off x="1202898" y="5188130"/>
            <a:ext cx="9387129" cy="6955714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Churches as gendered religious institutions </a:t>
            </a:r>
            <a:r>
              <a:rPr lang="en-US" sz="4400" dirty="0">
                <a:solidFill>
                  <a:schemeClr val="bg1">
                    <a:lumMod val="65000"/>
                  </a:schemeClr>
                </a:solidFill>
                <a:cs typeface="Lato Light"/>
              </a:rPr>
              <a:t>(</a:t>
            </a:r>
            <a:r>
              <a:rPr lang="en-US" sz="4400" dirty="0" err="1">
                <a:solidFill>
                  <a:schemeClr val="bg1">
                    <a:lumMod val="65000"/>
                  </a:schemeClr>
                </a:solidFill>
                <a:cs typeface="Lato Light"/>
              </a:rPr>
              <a:t>Leamaster</a:t>
            </a:r>
            <a:r>
              <a:rPr lang="en-US" sz="4400" dirty="0">
                <a:solidFill>
                  <a:schemeClr val="bg1">
                    <a:lumMod val="65000"/>
                  </a:schemeClr>
                </a:solidFill>
                <a:cs typeface="Lato Light"/>
              </a:rPr>
              <a:t> and Subramaniam 2015)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Evangelicals: “soft patriarchy” </a:t>
            </a:r>
            <a:r>
              <a:rPr lang="en-US" sz="4400" dirty="0">
                <a:solidFill>
                  <a:schemeClr val="bg1">
                    <a:lumMod val="65000"/>
                  </a:schemeClr>
                </a:solidFill>
                <a:cs typeface="Lato Light"/>
              </a:rPr>
              <a:t>(Wilcox 2004) </a:t>
            </a:r>
            <a:r>
              <a:rPr lang="en-US" sz="4400" dirty="0">
                <a:cs typeface="Lato Light"/>
              </a:rPr>
              <a:t>versus “benevolent sexism” </a:t>
            </a:r>
            <a:r>
              <a:rPr lang="en-US" sz="4400" dirty="0">
                <a:solidFill>
                  <a:schemeClr val="bg1">
                    <a:lumMod val="65000"/>
                  </a:schemeClr>
                </a:solidFill>
                <a:cs typeface="Lato Light"/>
              </a:rPr>
              <a:t>(</a:t>
            </a:r>
            <a:r>
              <a:rPr lang="en-US" sz="4400" dirty="0" err="1">
                <a:solidFill>
                  <a:schemeClr val="bg1">
                    <a:lumMod val="65000"/>
                  </a:schemeClr>
                </a:solidFill>
                <a:cs typeface="Lato Light"/>
              </a:rPr>
              <a:t>Glicke</a:t>
            </a:r>
            <a:r>
              <a:rPr lang="en-US" sz="4400" dirty="0">
                <a:solidFill>
                  <a:schemeClr val="bg1">
                    <a:lumMod val="65000"/>
                  </a:schemeClr>
                </a:solidFill>
                <a:cs typeface="Lato Light"/>
              </a:rPr>
              <a:t> and Fiske 2001)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In abusive relationships, churches may be havens or prisons </a:t>
            </a:r>
            <a:r>
              <a:rPr lang="en-US" sz="4400" dirty="0">
                <a:solidFill>
                  <a:schemeClr val="bg1">
                    <a:lumMod val="65000"/>
                  </a:schemeClr>
                </a:solidFill>
                <a:cs typeface="Lato Light"/>
              </a:rPr>
              <a:t>(Giesbrecht and </a:t>
            </a:r>
            <a:r>
              <a:rPr lang="en-US" sz="4400" dirty="0" err="1">
                <a:solidFill>
                  <a:schemeClr val="bg1">
                    <a:lumMod val="65000"/>
                  </a:schemeClr>
                </a:solidFill>
                <a:cs typeface="Lato Light"/>
              </a:rPr>
              <a:t>Sevcik</a:t>
            </a:r>
            <a:r>
              <a:rPr lang="en-US" sz="4400" dirty="0">
                <a:solidFill>
                  <a:schemeClr val="bg1">
                    <a:lumMod val="65000"/>
                  </a:schemeClr>
                </a:solidFill>
                <a:cs typeface="Lato Light"/>
              </a:rPr>
              <a:t> 2000; Levitt and Ware 2006)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DE3D11-8382-4783-8379-FB19B6A050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1810" y="5188502"/>
            <a:ext cx="5972566" cy="22048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F11E1B-2605-4B45-86A5-0F4CC4D75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71810" y="9993063"/>
            <a:ext cx="5972566" cy="24422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D136EE-11FF-4D5B-AEFA-5A50155600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0228" y="5212733"/>
            <a:ext cx="5972565" cy="215642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C53472-8AF6-472E-99E5-AE724B9E3A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71810" y="7648477"/>
            <a:ext cx="5972566" cy="21043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7F609E8-9535-4CC3-99DD-54B653A717D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540228" y="7652214"/>
            <a:ext cx="5982553" cy="21006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5092108-A0E2-42B5-940B-04C0FB8624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40228" y="10055514"/>
            <a:ext cx="5972566" cy="21399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4378088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64CDDF-7921-4D3B-A4FB-604E04BB46C0}"/>
              </a:ext>
            </a:extLst>
          </p:cNvPr>
          <p:cNvSpPr/>
          <p:nvPr/>
        </p:nvSpPr>
        <p:spPr>
          <a:xfrm>
            <a:off x="4812631" y="584645"/>
            <a:ext cx="1487103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cs typeface="Lato Light"/>
              </a:rPr>
              <a:t>Data consist of geocoded tweets matched to other county-level data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cs typeface="Lato Light"/>
            </a:endParaRPr>
          </a:p>
        </p:txBody>
      </p:sp>
      <p:pic>
        <p:nvPicPr>
          <p:cNvPr id="1028" name="Picture 4" descr="Image result for twitter icon">
            <a:extLst>
              <a:ext uri="{FF2B5EF4-FFF2-40B4-BE49-F238E27FC236}">
                <a16:creationId xmlns:a16="http://schemas.microsoft.com/office/drawing/2014/main" id="{FA1DDAA8-E760-40F7-AFF7-83CCF743F2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5744" y="4115105"/>
            <a:ext cx="3748086" cy="374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45F6A9E-32C1-474D-B808-1427E71D02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6569" y="8395855"/>
            <a:ext cx="8282680" cy="44191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EE0221A6-BD2D-4210-92E3-F2D76DBB2206}"/>
              </a:ext>
            </a:extLst>
          </p:cNvPr>
          <p:cNvSpPr/>
          <p:nvPr/>
        </p:nvSpPr>
        <p:spPr>
          <a:xfrm>
            <a:off x="10746056" y="4219433"/>
            <a:ext cx="8364726" cy="35394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Tweets</a:t>
            </a:r>
            <a:endParaRPr lang="en-US" b="1" dirty="0"/>
          </a:p>
          <a:p>
            <a:r>
              <a:rPr lang="en-US" i="1" dirty="0"/>
              <a:t>n </a:t>
            </a:r>
            <a:r>
              <a:rPr lang="en-US" dirty="0"/>
              <a:t>= 4,358,750</a:t>
            </a:r>
          </a:p>
          <a:p>
            <a:r>
              <a:rPr lang="en-US" dirty="0"/>
              <a:t>Collected via Twitter’s stream API</a:t>
            </a:r>
          </a:p>
          <a:p>
            <a:endParaRPr lang="en-US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Text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Lat/</a:t>
            </a:r>
            <a:r>
              <a:rPr lang="en-US" dirty="0" err="1"/>
              <a:t>lon</a:t>
            </a:r>
            <a:r>
              <a:rPr lang="en-US" dirty="0"/>
              <a:t>, matched to county FIPS code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33CE29B-0B18-47C8-BADD-4E5B70C2A375}"/>
              </a:ext>
            </a:extLst>
          </p:cNvPr>
          <p:cNvSpPr/>
          <p:nvPr/>
        </p:nvSpPr>
        <p:spPr>
          <a:xfrm>
            <a:off x="10746056" y="8459931"/>
            <a:ext cx="6987169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4400" b="1" dirty="0"/>
              <a:t>Counties</a:t>
            </a:r>
            <a:endParaRPr lang="en-US" sz="4400" dirty="0"/>
          </a:p>
          <a:p>
            <a:r>
              <a:rPr lang="en-US" i="1" dirty="0"/>
              <a:t>n</a:t>
            </a:r>
            <a:r>
              <a:rPr lang="en-US" dirty="0"/>
              <a:t> = 2,929 (1,994 with 30+ tweets)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4FC9FF8-158B-4855-86B3-905A2A43B46C}"/>
              </a:ext>
            </a:extLst>
          </p:cNvPr>
          <p:cNvSpPr/>
          <p:nvPr/>
        </p:nvSpPr>
        <p:spPr>
          <a:xfrm>
            <a:off x="10746056" y="10157858"/>
            <a:ext cx="10461775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Religious congregations and membership study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Census data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FBI’s Uniform Crime Reports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dirty="0"/>
              <a:t>Voting data</a:t>
            </a:r>
          </a:p>
        </p:txBody>
      </p:sp>
      <p:pic>
        <p:nvPicPr>
          <p:cNvPr id="10" name="Picture 4" descr="Image result for twitter icon">
            <a:extLst>
              <a:ext uri="{FF2B5EF4-FFF2-40B4-BE49-F238E27FC236}">
                <a16:creationId xmlns:a16="http://schemas.microsoft.com/office/drawing/2014/main" id="{28DC3F39-3DA0-4839-AF88-434E0FC41A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3830" y="4098265"/>
            <a:ext cx="3748086" cy="374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7521067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64CDDF-7921-4D3B-A4FB-604E04BB46C0}"/>
              </a:ext>
            </a:extLst>
          </p:cNvPr>
          <p:cNvSpPr/>
          <p:nvPr/>
        </p:nvSpPr>
        <p:spPr>
          <a:xfrm>
            <a:off x="4451123" y="424696"/>
            <a:ext cx="1487103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cs typeface="Lato Light"/>
              </a:rPr>
              <a:t>Tweets as data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C99E062-B42E-43DE-9AB7-082B849128DE}"/>
              </a:ext>
            </a:extLst>
          </p:cNvPr>
          <p:cNvSpPr txBox="1"/>
          <p:nvPr/>
        </p:nvSpPr>
        <p:spPr>
          <a:xfrm flipH="1">
            <a:off x="11622805" y="5154484"/>
            <a:ext cx="5431817" cy="4924389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Scale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Unobtrusive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Can get geo data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Predictive of real-world outcomes, e.g. heart mortality risk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9F335F-DF90-4DAE-8E19-0D9869E47FF5}"/>
              </a:ext>
            </a:extLst>
          </p:cNvPr>
          <p:cNvSpPr txBox="1"/>
          <p:nvPr/>
        </p:nvSpPr>
        <p:spPr>
          <a:xfrm flipH="1">
            <a:off x="12048107" y="4273406"/>
            <a:ext cx="3638461" cy="861738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r>
              <a:rPr lang="en-US" sz="4400" b="1" dirty="0">
                <a:cs typeface="Lato Light"/>
              </a:rPr>
              <a:t>Strengths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9C4936-C558-4C5F-89FF-FFAB22410285}"/>
              </a:ext>
            </a:extLst>
          </p:cNvPr>
          <p:cNvSpPr txBox="1"/>
          <p:nvPr/>
        </p:nvSpPr>
        <p:spPr>
          <a:xfrm flipH="1">
            <a:off x="18629661" y="4273406"/>
            <a:ext cx="3783771" cy="861738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r>
              <a:rPr lang="en-US" sz="4400" b="1" dirty="0">
                <a:cs typeface="Lato Light"/>
              </a:rPr>
              <a:t>Limitations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E3D65F-D14F-43D4-93C5-460BCD406A1E}"/>
              </a:ext>
            </a:extLst>
          </p:cNvPr>
          <p:cNvSpPr txBox="1"/>
          <p:nvPr/>
        </p:nvSpPr>
        <p:spPr>
          <a:xfrm flipH="1">
            <a:off x="18144608" y="5179107"/>
            <a:ext cx="5431817" cy="6278606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Not representative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SES bias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Most tweets aren’t geocoded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English-only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400" dirty="0">
                <a:cs typeface="Lato Light"/>
              </a:rPr>
              <a:t>General limitations of machine learning/NLP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431DDD4-6427-4AAE-B56A-40828817C6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92" y="4036702"/>
            <a:ext cx="10370027" cy="650800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23F557-8593-42E6-807C-BB38600547AE}"/>
              </a:ext>
            </a:extLst>
          </p:cNvPr>
          <p:cNvSpPr txBox="1"/>
          <p:nvPr/>
        </p:nvSpPr>
        <p:spPr>
          <a:xfrm flipH="1">
            <a:off x="474419" y="10736096"/>
            <a:ext cx="10058400" cy="2769953"/>
          </a:xfrm>
          <a:prstGeom prst="rect">
            <a:avLst/>
          </a:prstGeom>
          <a:noFill/>
        </p:spPr>
        <p:txBody>
          <a:bodyPr wrap="square" lIns="182843" tIns="91422" rIns="182843" bIns="91422" rtlCol="0">
            <a:spAutoFit/>
          </a:bodyPr>
          <a:lstStyle/>
          <a:p>
            <a:r>
              <a:rPr lang="en-US" sz="2400" dirty="0">
                <a:cs typeface="Lato Light"/>
              </a:rPr>
              <a:t>Figure 3 from </a:t>
            </a:r>
            <a:r>
              <a:rPr lang="en-US" sz="2400" dirty="0" err="1">
                <a:cs typeface="Lato Light"/>
              </a:rPr>
              <a:t>Eichstaedt</a:t>
            </a:r>
            <a:r>
              <a:rPr lang="en-US" sz="2400" dirty="0">
                <a:cs typeface="Lato Light"/>
              </a:rPr>
              <a:t>, Johannes C., Hansen Andrew Schwartz, Margaret L. Kern, Gregory Park, Darwin R. </a:t>
            </a:r>
            <a:r>
              <a:rPr lang="en-US" sz="2400" dirty="0" err="1">
                <a:cs typeface="Lato Light"/>
              </a:rPr>
              <a:t>Labarthe</a:t>
            </a:r>
            <a:r>
              <a:rPr lang="en-US" sz="2400" dirty="0">
                <a:cs typeface="Lato Light"/>
              </a:rPr>
              <a:t>, Raina M. Merchant, Sneha Jha, </a:t>
            </a:r>
            <a:r>
              <a:rPr lang="en-US" sz="2400" dirty="0" err="1">
                <a:cs typeface="Lato Light"/>
              </a:rPr>
              <a:t>Megha</a:t>
            </a:r>
            <a:r>
              <a:rPr lang="en-US" sz="2400" dirty="0">
                <a:cs typeface="Lato Light"/>
              </a:rPr>
              <a:t> </a:t>
            </a:r>
            <a:r>
              <a:rPr lang="en-US" sz="2400" dirty="0" err="1">
                <a:cs typeface="Lato Light"/>
              </a:rPr>
              <a:t>Agrawa</a:t>
            </a:r>
            <a:r>
              <a:rPr lang="en-US" sz="2400" dirty="0">
                <a:cs typeface="Lato Light"/>
              </a:rPr>
              <a:t>, Lukasz A. </a:t>
            </a:r>
            <a:r>
              <a:rPr lang="en-US" sz="2400" dirty="0" err="1">
                <a:cs typeface="Lato Light"/>
              </a:rPr>
              <a:t>Dziurzynski</a:t>
            </a:r>
            <a:r>
              <a:rPr lang="en-US" sz="2400" dirty="0">
                <a:cs typeface="Lato Light"/>
              </a:rPr>
              <a:t>, Maarten Sap, Christopher </a:t>
            </a:r>
            <a:r>
              <a:rPr lang="en-US" sz="2400" dirty="0" err="1">
                <a:cs typeface="Lato Light"/>
              </a:rPr>
              <a:t>Weeg</a:t>
            </a:r>
            <a:r>
              <a:rPr lang="en-US" sz="2400" dirty="0">
                <a:cs typeface="Lato Light"/>
              </a:rPr>
              <a:t>, Emily E. Larson, Lyle H. Ungar and Martin E. P. Seligman. 2015. "Psychological Language on Twitter Predicts County-Level Heart Disease Mortality." Psychological Science Published online January 20, 2015.</a:t>
            </a:r>
          </a:p>
        </p:txBody>
      </p:sp>
    </p:spTree>
    <p:extLst>
      <p:ext uri="{BB962C8B-B14F-4D97-AF65-F5344CB8AC3E}">
        <p14:creationId xmlns:p14="http://schemas.microsoft.com/office/powerpoint/2010/main" val="261467749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A64CDDF-7921-4D3B-A4FB-604E04BB46C0}"/>
              </a:ext>
            </a:extLst>
          </p:cNvPr>
          <p:cNvSpPr/>
          <p:nvPr/>
        </p:nvSpPr>
        <p:spPr>
          <a:xfrm>
            <a:off x="4812631" y="798813"/>
            <a:ext cx="1487103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cs typeface="Lato Light"/>
              </a:rPr>
              <a:t>Analysis stage 1: identify harassment or misogyny in tweets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029AC8A-070B-4BDF-B67C-327F46AE0840}"/>
              </a:ext>
            </a:extLst>
          </p:cNvPr>
          <p:cNvSpPr/>
          <p:nvPr/>
        </p:nvSpPr>
        <p:spPr>
          <a:xfrm>
            <a:off x="1722475" y="6018028"/>
            <a:ext cx="5273748" cy="291332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</a:schemeClr>
                </a:solidFill>
              </a:rPr>
              <a:t>Filter tweets using “harassment dictionary”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E4EAA4-5E4B-47FF-9F74-9622DE5FF71F}"/>
              </a:ext>
            </a:extLst>
          </p:cNvPr>
          <p:cNvSpPr/>
          <p:nvPr/>
        </p:nvSpPr>
        <p:spPr>
          <a:xfrm>
            <a:off x="9105014" y="6018027"/>
            <a:ext cx="5273748" cy="291332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</a:schemeClr>
                </a:solidFill>
              </a:rPr>
              <a:t>Read and hand-label a random sample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CDB7871-E190-4CC3-91CF-97DA3FC8DB52}"/>
              </a:ext>
            </a:extLst>
          </p:cNvPr>
          <p:cNvSpPr/>
          <p:nvPr/>
        </p:nvSpPr>
        <p:spPr>
          <a:xfrm>
            <a:off x="16487553" y="6018026"/>
            <a:ext cx="5273748" cy="291332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chemeClr val="tx1">
                    <a:lumMod val="50000"/>
                  </a:schemeClr>
                </a:solidFill>
              </a:rPr>
              <a:t>Train model for a second round of filtering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DD24A973-B577-4C13-A5B2-10C26F749CD7}"/>
              </a:ext>
            </a:extLst>
          </p:cNvPr>
          <p:cNvCxnSpPr/>
          <p:nvPr/>
        </p:nvCxnSpPr>
        <p:spPr>
          <a:xfrm>
            <a:off x="7272670" y="7474686"/>
            <a:ext cx="1446028" cy="0"/>
          </a:xfrm>
          <a:prstGeom prst="straightConnector1">
            <a:avLst/>
          </a:prstGeom>
          <a:ln w="762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0A5565B0-5944-4FD2-AFF6-D2A0C63AA435}"/>
              </a:ext>
            </a:extLst>
          </p:cNvPr>
          <p:cNvCxnSpPr/>
          <p:nvPr/>
        </p:nvCxnSpPr>
        <p:spPr>
          <a:xfrm>
            <a:off x="14655210" y="7513670"/>
            <a:ext cx="1446028" cy="0"/>
          </a:xfrm>
          <a:prstGeom prst="straightConnector1">
            <a:avLst/>
          </a:prstGeom>
          <a:ln w="76200"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4619DBC1-AAB9-429B-8CCE-6A7CA59EB071}"/>
              </a:ext>
            </a:extLst>
          </p:cNvPr>
          <p:cNvSpPr/>
          <p:nvPr/>
        </p:nvSpPr>
        <p:spPr>
          <a:xfrm>
            <a:off x="2932092" y="8943511"/>
            <a:ext cx="23551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n </a:t>
            </a:r>
            <a:r>
              <a:rPr lang="en-US" dirty="0"/>
              <a:t>= 42,776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A6ECDB5-F3BA-4CC3-8CD7-6D814A75C6A4}"/>
              </a:ext>
            </a:extLst>
          </p:cNvPr>
          <p:cNvSpPr/>
          <p:nvPr/>
        </p:nvSpPr>
        <p:spPr>
          <a:xfrm>
            <a:off x="10426990" y="8890744"/>
            <a:ext cx="210666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n </a:t>
            </a:r>
            <a:r>
              <a:rPr lang="en-US" dirty="0"/>
              <a:t>= 1,000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D334B89-C6F4-442C-9C7A-7ABECEB5331C}"/>
              </a:ext>
            </a:extLst>
          </p:cNvPr>
          <p:cNvSpPr/>
          <p:nvPr/>
        </p:nvSpPr>
        <p:spPr>
          <a:xfrm>
            <a:off x="18071093" y="8891634"/>
            <a:ext cx="235513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/>
              <a:t>n </a:t>
            </a:r>
            <a:r>
              <a:rPr lang="en-US" dirty="0"/>
              <a:t>= 37,571</a:t>
            </a:r>
          </a:p>
        </p:txBody>
      </p:sp>
    </p:spTree>
    <p:extLst>
      <p:ext uri="{BB962C8B-B14F-4D97-AF65-F5344CB8AC3E}">
        <p14:creationId xmlns:p14="http://schemas.microsoft.com/office/powerpoint/2010/main" val="3673719159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29CE09-0C10-4D5D-9437-6C0ABC8D16A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25812396" cy="13716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003DBBF-E5AF-47AF-A2FF-24DF0E5EB104}"/>
              </a:ext>
            </a:extLst>
          </p:cNvPr>
          <p:cNvSpPr/>
          <p:nvPr/>
        </p:nvSpPr>
        <p:spPr>
          <a:xfrm>
            <a:off x="5663235" y="519302"/>
            <a:ext cx="14871031" cy="3420620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algn="ctr"/>
            <a:r>
              <a:rPr lang="en-US" sz="6600" b="1" dirty="0">
                <a:ln w="0"/>
                <a:solidFill>
                  <a:schemeClr val="tx1">
                    <a:lumMod val="75000"/>
                  </a:schemeClr>
                </a:solidFill>
                <a:cs typeface="Lato Light"/>
              </a:rPr>
              <a:t>Analysis stage 2: match tweets to counties and predict harassment frequency</a:t>
            </a:r>
            <a:endParaRPr lang="en-US" sz="6600" dirty="0">
              <a:ln w="0"/>
              <a:solidFill>
                <a:schemeClr val="tx1">
                  <a:lumMod val="75000"/>
                </a:schemeClr>
              </a:solidFill>
              <a:cs typeface="Lato Ligh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D0F56F4-E197-4B7E-8806-BB4C15B1A803}"/>
              </a:ext>
            </a:extLst>
          </p:cNvPr>
          <p:cNvSpPr/>
          <p:nvPr/>
        </p:nvSpPr>
        <p:spPr>
          <a:xfrm>
            <a:off x="6212957" y="4459223"/>
            <a:ext cx="15647581" cy="5042451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Light"/>
                <a:cs typeface="Lato Light"/>
              </a:rPr>
              <a:t>Calculate county-level proportion of misogynistic tweets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Light"/>
                <a:cs typeface="Lato Light"/>
              </a:rPr>
              <a:t>Merge tweets with other county data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Light"/>
                <a:cs typeface="Lato Light"/>
              </a:rPr>
              <a:t>Regression models to predict misogyny/harassment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Light"/>
                <a:cs typeface="Lato Light"/>
              </a:rPr>
              <a:t>Tobit models to account for </a:t>
            </a:r>
            <a:r>
              <a:rPr lang="en-US" sz="4400" dirty="0" err="1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Light"/>
                <a:cs typeface="Lato Light"/>
              </a:rPr>
              <a:t>overdispersion</a:t>
            </a:r>
            <a:r>
              <a:rPr lang="en-US" sz="4400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Light"/>
                <a:cs typeface="Lato Light"/>
              </a:rPr>
              <a:t>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369D9E-F288-4FD5-BA88-393921C37C1C}"/>
              </a:ext>
            </a:extLst>
          </p:cNvPr>
          <p:cNvSpPr/>
          <p:nvPr/>
        </p:nvSpPr>
        <p:spPr>
          <a:xfrm>
            <a:off x="9406269" y="11683072"/>
            <a:ext cx="11305955" cy="1718256"/>
          </a:xfrm>
          <a:prstGeom prst="rect">
            <a:avLst/>
          </a:prstGeom>
          <a:noFill/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243797" tIns="121899" rIns="243797" bIns="121899" rtlCol="0" anchor="ctr"/>
          <a:lstStyle/>
          <a:p>
            <a:r>
              <a:rPr lang="en-US" sz="2400" b="1" dirty="0">
                <a:ln w="0"/>
                <a:solidFill>
                  <a:schemeClr val="tx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Lato Light"/>
                <a:cs typeface="Lato Light"/>
              </a:rPr>
              <a:t>Log(county proportion of harassing tweets)</a:t>
            </a:r>
          </a:p>
        </p:txBody>
      </p:sp>
    </p:spTree>
    <p:extLst>
      <p:ext uri="{BB962C8B-B14F-4D97-AF65-F5344CB8AC3E}">
        <p14:creationId xmlns:p14="http://schemas.microsoft.com/office/powerpoint/2010/main" val="1416512019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B29CE09-0C10-4D5D-9437-6C0ABC8D16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4610" y="13113"/>
            <a:ext cx="24946870" cy="1368977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8EDD1E9-7EEC-4AF2-BD8F-94050FA09E1C}"/>
              </a:ext>
            </a:extLst>
          </p:cNvPr>
          <p:cNvSpPr txBox="1"/>
          <p:nvPr/>
        </p:nvSpPr>
        <p:spPr>
          <a:xfrm>
            <a:off x="0" y="11609331"/>
            <a:ext cx="526983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Coverage map</a:t>
            </a:r>
          </a:p>
          <a:p>
            <a:r>
              <a:rPr lang="en-US" dirty="0"/>
              <a:t>Dots represent counties with at least 30 tweets</a:t>
            </a:r>
          </a:p>
        </p:txBody>
      </p:sp>
    </p:spTree>
    <p:extLst>
      <p:ext uri="{BB962C8B-B14F-4D97-AF65-F5344CB8AC3E}">
        <p14:creationId xmlns:p14="http://schemas.microsoft.com/office/powerpoint/2010/main" val="54440999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Default Theme">
  <a:themeElements>
    <a:clrScheme name="White BG">
      <a:dk1>
        <a:srgbClr val="737572"/>
      </a:dk1>
      <a:lt1>
        <a:sysClr val="window" lastClr="FFFFFF"/>
      </a:lt1>
      <a:dk2>
        <a:srgbClr val="445469"/>
      </a:dk2>
      <a:lt2>
        <a:srgbClr val="FAFCFF"/>
      </a:lt2>
      <a:accent1>
        <a:srgbClr val="0D73B2"/>
      </a:accent1>
      <a:accent2>
        <a:srgbClr val="445468"/>
      </a:accent2>
      <a:accent3>
        <a:srgbClr val="33D1AD"/>
      </a:accent3>
      <a:accent4>
        <a:srgbClr val="F19A14"/>
      </a:accent4>
      <a:accent5>
        <a:srgbClr val="91CE55"/>
      </a:accent5>
      <a:accent6>
        <a:srgbClr val="CAC9D0"/>
      </a:accent6>
      <a:hlink>
        <a:srgbClr val="216BA9"/>
      </a:hlink>
      <a:folHlink>
        <a:srgbClr val="1FB18A"/>
      </a:folHlink>
    </a:clrScheme>
    <a:fontScheme name="Custom 1">
      <a:majorFont>
        <a:latin typeface="Lato"/>
        <a:ea typeface=""/>
        <a:cs typeface=""/>
      </a:majorFont>
      <a:minorFont>
        <a:latin typeface="Lat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Foundry.thmx</Template>
  <TotalTime>21399</TotalTime>
  <Words>1596</Words>
  <Application>Microsoft Office PowerPoint</Application>
  <PresentationFormat>Custom</PresentationFormat>
  <Paragraphs>212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Arial</vt:lpstr>
      <vt:lpstr>Calibri Light</vt:lpstr>
      <vt:lpstr>Courier New</vt:lpstr>
      <vt:lpstr>Franklin Gothic Book</vt:lpstr>
      <vt:lpstr>Helvetica Neue Light</vt:lpstr>
      <vt:lpstr>Lato Light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Jetfabrik</dc:creator>
  <cp:keywords/>
  <dc:description/>
  <cp:lastModifiedBy>Joey Marshall</cp:lastModifiedBy>
  <cp:revision>3639</cp:revision>
  <dcterms:created xsi:type="dcterms:W3CDTF">2014-11-12T21:47:38Z</dcterms:created>
  <dcterms:modified xsi:type="dcterms:W3CDTF">2017-10-14T12:24:52Z</dcterms:modified>
  <cp:category/>
</cp:coreProperties>
</file>

<file path=docProps/thumbnail.jpeg>
</file>